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0" r:id="rId4"/>
    <p:sldId id="261" r:id="rId5"/>
    <p:sldId id="262" r:id="rId6"/>
    <p:sldId id="263" r:id="rId7"/>
    <p:sldId id="258" r:id="rId8"/>
    <p:sldId id="267" r:id="rId9"/>
    <p:sldId id="268" r:id="rId10"/>
    <p:sldId id="269" r:id="rId11"/>
    <p:sldId id="270" r:id="rId12"/>
    <p:sldId id="271" r:id="rId13"/>
    <p:sldId id="283" r:id="rId14"/>
    <p:sldId id="282" r:id="rId15"/>
    <p:sldId id="280" r:id="rId16"/>
    <p:sldId id="278" r:id="rId17"/>
    <p:sldId id="266" r:id="rId18"/>
  </p:sldIdLst>
  <p:sldSz cx="18288000" cy="10287000"/>
  <p:notesSz cx="6858000" cy="9144000"/>
  <p:embeddedFontLst>
    <p:embeddedFont>
      <p:font typeface="Bobby Jones Soft" panose="020B0604020202020204" charset="0"/>
      <p:regular r:id="rId19"/>
    </p:embeddedFont>
    <p:embeddedFont>
      <p:font typeface="Calibri" panose="020F0502020204030204" pitchFamily="34" charset="0"/>
      <p:regular r:id="rId20"/>
      <p:bold r:id="rId21"/>
      <p:italic r:id="rId22"/>
      <p:boldItalic r:id="rId23"/>
    </p:embeddedFont>
    <p:embeddedFont>
      <p:font typeface="Coco Gothic" panose="020B0604020202020204" charset="0"/>
      <p:regular r:id="rId24"/>
    </p:embeddedFont>
    <p:embeddedFont>
      <p:font typeface="Coco Gothic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A34C"/>
    <a:srgbClr val="F2D0A4"/>
    <a:srgbClr val="FEE8FE"/>
    <a:srgbClr val="CBB3BF"/>
    <a:srgbClr val="A7C4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616" y="3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msha Laraib" userId="0be94b710ff4a9dd" providerId="LiveId" clId="{53BDB5AF-3C07-4E6D-9F67-71F0DAE54A8C}"/>
    <pc:docChg chg="undo custSel addSld delSld modSld">
      <pc:chgData name="Rimsha Laraib" userId="0be94b710ff4a9dd" providerId="LiveId" clId="{53BDB5AF-3C07-4E6D-9F67-71F0DAE54A8C}" dt="2024-10-01T15:05:06.666" v="110"/>
      <pc:docMkLst>
        <pc:docMk/>
      </pc:docMkLst>
      <pc:sldChg chg="modSp add del mod">
        <pc:chgData name="Rimsha Laraib" userId="0be94b710ff4a9dd" providerId="LiveId" clId="{53BDB5AF-3C07-4E6D-9F67-71F0DAE54A8C}" dt="2024-10-01T15:00:42.325" v="93" actId="2696"/>
        <pc:sldMkLst>
          <pc:docMk/>
          <pc:sldMk cId="3664239933" sldId="276"/>
        </pc:sldMkLst>
        <pc:spChg chg="mod">
          <ac:chgData name="Rimsha Laraib" userId="0be94b710ff4a9dd" providerId="LiveId" clId="{53BDB5AF-3C07-4E6D-9F67-71F0DAE54A8C}" dt="2024-10-01T15:00:35.733" v="91"/>
          <ac:spMkLst>
            <pc:docMk/>
            <pc:sldMk cId="3664239933" sldId="276"/>
            <ac:spMk id="10" creationId="{00000000-0000-0000-0000-000000000000}"/>
          </ac:spMkLst>
        </pc:spChg>
        <pc:picChg chg="mod">
          <ac:chgData name="Rimsha Laraib" userId="0be94b710ff4a9dd" providerId="LiveId" clId="{53BDB5AF-3C07-4E6D-9F67-71F0DAE54A8C}" dt="2024-10-01T15:00:38.795" v="92" actId="1076"/>
          <ac:picMkLst>
            <pc:docMk/>
            <pc:sldMk cId="3664239933" sldId="276"/>
            <ac:picMk id="15" creationId="{8D1064FA-8546-437D-8FF7-A864F2B7B9FF}"/>
          </ac:picMkLst>
        </pc:picChg>
      </pc:sldChg>
      <pc:sldChg chg="del">
        <pc:chgData name="Rimsha Laraib" userId="0be94b710ff4a9dd" providerId="LiveId" clId="{53BDB5AF-3C07-4E6D-9F67-71F0DAE54A8C}" dt="2024-10-01T15:00:23.564" v="90" actId="2696"/>
        <pc:sldMkLst>
          <pc:docMk/>
          <pc:sldMk cId="2925848742" sldId="281"/>
        </pc:sldMkLst>
      </pc:sldChg>
      <pc:sldChg chg="addSp delSp modSp mod">
        <pc:chgData name="Rimsha Laraib" userId="0be94b710ff4a9dd" providerId="LiveId" clId="{53BDB5AF-3C07-4E6D-9F67-71F0DAE54A8C}" dt="2024-10-01T15:05:06.666" v="110"/>
        <pc:sldMkLst>
          <pc:docMk/>
          <pc:sldMk cId="2686041609" sldId="282"/>
        </pc:sldMkLst>
        <pc:spChg chg="mod">
          <ac:chgData name="Rimsha Laraib" userId="0be94b710ff4a9dd" providerId="LiveId" clId="{53BDB5AF-3C07-4E6D-9F67-71F0DAE54A8C}" dt="2024-10-01T15:01:10.205" v="95" actId="14100"/>
          <ac:spMkLst>
            <pc:docMk/>
            <pc:sldMk cId="2686041609" sldId="282"/>
            <ac:spMk id="3" creationId="{00000000-0000-0000-0000-000000000000}"/>
          </ac:spMkLst>
        </pc:spChg>
        <pc:spChg chg="mod">
          <ac:chgData name="Rimsha Laraib" userId="0be94b710ff4a9dd" providerId="LiveId" clId="{53BDB5AF-3C07-4E6D-9F67-71F0DAE54A8C}" dt="2024-10-01T15:01:11.605" v="96" actId="1076"/>
          <ac:spMkLst>
            <pc:docMk/>
            <pc:sldMk cId="2686041609" sldId="282"/>
            <ac:spMk id="5" creationId="{00000000-0000-0000-0000-000000000000}"/>
          </ac:spMkLst>
        </pc:spChg>
        <pc:spChg chg="mod">
          <ac:chgData name="Rimsha Laraib" userId="0be94b710ff4a9dd" providerId="LiveId" clId="{53BDB5AF-3C07-4E6D-9F67-71F0DAE54A8C}" dt="2024-10-01T15:05:06.666" v="110"/>
          <ac:spMkLst>
            <pc:docMk/>
            <pc:sldMk cId="2686041609" sldId="282"/>
            <ac:spMk id="10" creationId="{00000000-0000-0000-0000-000000000000}"/>
          </ac:spMkLst>
        </pc:spChg>
        <pc:spChg chg="mod">
          <ac:chgData name="Rimsha Laraib" userId="0be94b710ff4a9dd" providerId="LiveId" clId="{53BDB5AF-3C07-4E6D-9F67-71F0DAE54A8C}" dt="2024-10-01T14:59:32.584" v="83"/>
          <ac:spMkLst>
            <pc:docMk/>
            <pc:sldMk cId="2686041609" sldId="282"/>
            <ac:spMk id="13" creationId="{32221923-5F06-4994-8A86-B5D02EA816D9}"/>
          </ac:spMkLst>
        </pc:spChg>
        <pc:picChg chg="mod">
          <ac:chgData name="Rimsha Laraib" userId="0be94b710ff4a9dd" providerId="LiveId" clId="{53BDB5AF-3C07-4E6D-9F67-71F0DAE54A8C}" dt="2024-10-01T14:57:49.134" v="59" actId="1076"/>
          <ac:picMkLst>
            <pc:docMk/>
            <pc:sldMk cId="2686041609" sldId="282"/>
            <ac:picMk id="15" creationId="{698276B9-7417-4E85-8E88-8A2649F00DAB}"/>
          </ac:picMkLst>
        </pc:picChg>
        <pc:picChg chg="add mod">
          <ac:chgData name="Rimsha Laraib" userId="0be94b710ff4a9dd" providerId="LiveId" clId="{53BDB5AF-3C07-4E6D-9F67-71F0DAE54A8C}" dt="2024-10-01T15:01:03.185" v="94" actId="1076"/>
          <ac:picMkLst>
            <pc:docMk/>
            <pc:sldMk cId="2686041609" sldId="282"/>
            <ac:picMk id="16" creationId="{89D4CF9E-4BB3-4073-8F6E-0A36C5C79C55}"/>
          </ac:picMkLst>
        </pc:picChg>
        <pc:picChg chg="mod">
          <ac:chgData name="Rimsha Laraib" userId="0be94b710ff4a9dd" providerId="LiveId" clId="{53BDB5AF-3C07-4E6D-9F67-71F0DAE54A8C}" dt="2024-10-01T14:58:15.607" v="67" actId="1076"/>
          <ac:picMkLst>
            <pc:docMk/>
            <pc:sldMk cId="2686041609" sldId="282"/>
            <ac:picMk id="18" creationId="{18B567A5-1790-40F4-9CF7-874C157D3EEB}"/>
          </ac:picMkLst>
        </pc:picChg>
        <pc:picChg chg="del">
          <ac:chgData name="Rimsha Laraib" userId="0be94b710ff4a9dd" providerId="LiveId" clId="{53BDB5AF-3C07-4E6D-9F67-71F0DAE54A8C}" dt="2024-10-01T14:58:53.289" v="80" actId="21"/>
          <ac:picMkLst>
            <pc:docMk/>
            <pc:sldMk cId="2686041609" sldId="282"/>
            <ac:picMk id="19" creationId="{8459B7D3-2F82-462C-AED3-1462AA37F879}"/>
          </ac:picMkLst>
        </pc:picChg>
      </pc:sldChg>
      <pc:sldChg chg="modSp mod">
        <pc:chgData name="Rimsha Laraib" userId="0be94b710ff4a9dd" providerId="LiveId" clId="{53BDB5AF-3C07-4E6D-9F67-71F0DAE54A8C}" dt="2024-10-01T14:59:48.415" v="86" actId="1076"/>
        <pc:sldMkLst>
          <pc:docMk/>
          <pc:sldMk cId="3413862063" sldId="283"/>
        </pc:sldMkLst>
        <pc:spChg chg="mod">
          <ac:chgData name="Rimsha Laraib" userId="0be94b710ff4a9dd" providerId="LiveId" clId="{53BDB5AF-3C07-4E6D-9F67-71F0DAE54A8C}" dt="2024-10-01T14:55:44.260" v="33" actId="1076"/>
          <ac:spMkLst>
            <pc:docMk/>
            <pc:sldMk cId="3413862063" sldId="283"/>
            <ac:spMk id="2" creationId="{00000000-0000-0000-0000-000000000000}"/>
          </ac:spMkLst>
        </pc:spChg>
        <pc:spChg chg="mod">
          <ac:chgData name="Rimsha Laraib" userId="0be94b710ff4a9dd" providerId="LiveId" clId="{53BDB5AF-3C07-4E6D-9F67-71F0DAE54A8C}" dt="2024-10-01T14:55:02.743" v="30" actId="404"/>
          <ac:spMkLst>
            <pc:docMk/>
            <pc:sldMk cId="3413862063" sldId="283"/>
            <ac:spMk id="10" creationId="{00000000-0000-0000-0000-000000000000}"/>
          </ac:spMkLst>
        </pc:spChg>
        <pc:spChg chg="mod">
          <ac:chgData name="Rimsha Laraib" userId="0be94b710ff4a9dd" providerId="LiveId" clId="{53BDB5AF-3C07-4E6D-9F67-71F0DAE54A8C}" dt="2024-10-01T14:59:40.521" v="84" actId="1076"/>
          <ac:spMkLst>
            <pc:docMk/>
            <pc:sldMk cId="3413862063" sldId="283"/>
            <ac:spMk id="13" creationId="{32221923-5F06-4994-8A86-B5D02EA816D9}"/>
          </ac:spMkLst>
        </pc:spChg>
        <pc:picChg chg="mod">
          <ac:chgData name="Rimsha Laraib" userId="0be94b710ff4a9dd" providerId="LiveId" clId="{53BDB5AF-3C07-4E6D-9F67-71F0DAE54A8C}" dt="2024-10-01T14:59:48.415" v="86" actId="1076"/>
          <ac:picMkLst>
            <pc:docMk/>
            <pc:sldMk cId="3413862063" sldId="283"/>
            <ac:picMk id="14" creationId="{7ADE9C97-44A8-4C6F-8B6E-E887965D43B8}"/>
          </ac:picMkLst>
        </pc:picChg>
      </pc:sldChg>
      <pc:sldChg chg="del">
        <pc:chgData name="Rimsha Laraib" userId="0be94b710ff4a9dd" providerId="LiveId" clId="{53BDB5AF-3C07-4E6D-9F67-71F0DAE54A8C}" dt="2024-10-01T15:00:07.160" v="87" actId="2696"/>
        <pc:sldMkLst>
          <pc:docMk/>
          <pc:sldMk cId="550050093" sldId="28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3.png"/><Relationship Id="rId3" Type="http://schemas.openxmlformats.org/officeDocument/2006/relationships/image" Target="../media/image25.svg"/><Relationship Id="rId7" Type="http://schemas.openxmlformats.org/officeDocument/2006/relationships/image" Target="../media/image59.png"/><Relationship Id="rId12" Type="http://schemas.openxmlformats.org/officeDocument/2006/relationships/image" Target="../media/image62.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61.png"/><Relationship Id="rId5" Type="http://schemas.openxmlformats.org/officeDocument/2006/relationships/image" Target="../media/image45.png"/><Relationship Id="rId15" Type="http://schemas.openxmlformats.org/officeDocument/2006/relationships/image" Target="../media/image68.png"/><Relationship Id="rId10" Type="http://schemas.openxmlformats.org/officeDocument/2006/relationships/image" Target="../media/image20.svg"/><Relationship Id="rId4" Type="http://schemas.openxmlformats.org/officeDocument/2006/relationships/image" Target="../media/image23.png"/><Relationship Id="rId9" Type="http://schemas.openxmlformats.org/officeDocument/2006/relationships/image" Target="../media/image19.png"/><Relationship Id="rId14" Type="http://schemas.openxmlformats.org/officeDocument/2006/relationships/image" Target="../media/image64.svg"/></Relationships>
</file>

<file path=ppt/slides/_rels/slide11.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3.png"/><Relationship Id="rId3" Type="http://schemas.openxmlformats.org/officeDocument/2006/relationships/image" Target="../media/image25.svg"/><Relationship Id="rId7" Type="http://schemas.openxmlformats.org/officeDocument/2006/relationships/image" Target="../media/image59.png"/><Relationship Id="rId12" Type="http://schemas.openxmlformats.org/officeDocument/2006/relationships/image" Target="../media/image62.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61.png"/><Relationship Id="rId5" Type="http://schemas.openxmlformats.org/officeDocument/2006/relationships/image" Target="../media/image45.png"/><Relationship Id="rId15" Type="http://schemas.openxmlformats.org/officeDocument/2006/relationships/image" Target="../media/image69.png"/><Relationship Id="rId10" Type="http://schemas.openxmlformats.org/officeDocument/2006/relationships/image" Target="../media/image20.svg"/><Relationship Id="rId4" Type="http://schemas.openxmlformats.org/officeDocument/2006/relationships/image" Target="../media/image23.png"/><Relationship Id="rId9" Type="http://schemas.openxmlformats.org/officeDocument/2006/relationships/image" Target="../media/image19.png"/><Relationship Id="rId14" Type="http://schemas.openxmlformats.org/officeDocument/2006/relationships/image" Target="../media/image64.svg"/></Relationships>
</file>

<file path=ppt/slides/_rels/slide12.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3.png"/><Relationship Id="rId3" Type="http://schemas.openxmlformats.org/officeDocument/2006/relationships/image" Target="../media/image25.svg"/><Relationship Id="rId7" Type="http://schemas.openxmlformats.org/officeDocument/2006/relationships/image" Target="../media/image59.png"/><Relationship Id="rId12" Type="http://schemas.openxmlformats.org/officeDocument/2006/relationships/image" Target="../media/image62.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61.png"/><Relationship Id="rId5" Type="http://schemas.openxmlformats.org/officeDocument/2006/relationships/image" Target="../media/image45.png"/><Relationship Id="rId15" Type="http://schemas.openxmlformats.org/officeDocument/2006/relationships/image" Target="../media/image70.png"/><Relationship Id="rId10" Type="http://schemas.openxmlformats.org/officeDocument/2006/relationships/image" Target="../media/image20.svg"/><Relationship Id="rId4" Type="http://schemas.openxmlformats.org/officeDocument/2006/relationships/image" Target="../media/image23.png"/><Relationship Id="rId9" Type="http://schemas.openxmlformats.org/officeDocument/2006/relationships/image" Target="../media/image19.png"/><Relationship Id="rId14" Type="http://schemas.openxmlformats.org/officeDocument/2006/relationships/image" Target="../media/image64.svg"/></Relationships>
</file>

<file path=ppt/slides/_rels/slide13.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39.sv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71.png"/><Relationship Id="rId2" Type="http://schemas.openxmlformats.org/officeDocument/2006/relationships/image" Target="../media/image38.png"/><Relationship Id="rId16"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9.png"/><Relationship Id="rId5" Type="http://schemas.openxmlformats.org/officeDocument/2006/relationships/image" Target="../media/image20.svg"/><Relationship Id="rId15" Type="http://schemas.openxmlformats.org/officeDocument/2006/relationships/image" Target="../media/image17.png"/><Relationship Id="rId10" Type="http://schemas.openxmlformats.org/officeDocument/2006/relationships/image" Target="../media/image48.svg"/><Relationship Id="rId4" Type="http://schemas.openxmlformats.org/officeDocument/2006/relationships/image" Target="../media/image19.png"/><Relationship Id="rId9" Type="http://schemas.openxmlformats.org/officeDocument/2006/relationships/image" Target="../media/image47.png"/><Relationship Id="rId14" Type="http://schemas.openxmlformats.org/officeDocument/2006/relationships/image" Target="../media/image52.svg"/></Relationships>
</file>

<file path=ppt/slides/_rels/slide14.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openxmlformats.org/officeDocument/2006/relationships/image" Target="../media/image73.png"/><Relationship Id="rId3" Type="http://schemas.openxmlformats.org/officeDocument/2006/relationships/image" Target="../media/image39.sv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72.png"/><Relationship Id="rId2" Type="http://schemas.openxmlformats.org/officeDocument/2006/relationships/image" Target="../media/image38.png"/><Relationship Id="rId16"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9.png"/><Relationship Id="rId5" Type="http://schemas.openxmlformats.org/officeDocument/2006/relationships/image" Target="../media/image20.svg"/><Relationship Id="rId15" Type="http://schemas.openxmlformats.org/officeDocument/2006/relationships/image" Target="../media/image17.png"/><Relationship Id="rId10" Type="http://schemas.openxmlformats.org/officeDocument/2006/relationships/image" Target="../media/image48.svg"/><Relationship Id="rId4" Type="http://schemas.openxmlformats.org/officeDocument/2006/relationships/image" Target="../media/image19.png"/><Relationship Id="rId9" Type="http://schemas.openxmlformats.org/officeDocument/2006/relationships/image" Target="../media/image47.png"/><Relationship Id="rId14" Type="http://schemas.openxmlformats.org/officeDocument/2006/relationships/image" Target="../media/image52.svg"/></Relationships>
</file>

<file path=ppt/slides/_rels/slide15.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17.png"/><Relationship Id="rId3" Type="http://schemas.openxmlformats.org/officeDocument/2006/relationships/image" Target="../media/image20.sv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23.png"/><Relationship Id="rId9" Type="http://schemas.openxmlformats.org/officeDocument/2006/relationships/image" Target="../media/image49.png"/><Relationship Id="rId14" Type="http://schemas.openxmlformats.org/officeDocument/2006/relationships/image" Target="../media/image18.svg"/></Relationships>
</file>

<file path=ppt/slides/_rels/slide16.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17.png"/><Relationship Id="rId3" Type="http://schemas.openxmlformats.org/officeDocument/2006/relationships/image" Target="../media/image20.sv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23.png"/><Relationship Id="rId9" Type="http://schemas.openxmlformats.org/officeDocument/2006/relationships/image" Target="../media/image49.png"/><Relationship Id="rId14" Type="http://schemas.openxmlformats.org/officeDocument/2006/relationships/image" Target="../media/image18.svg"/></Relationships>
</file>

<file path=ppt/slides/_rels/slide1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15.png"/><Relationship Id="rId18" Type="http://schemas.openxmlformats.org/officeDocument/2006/relationships/image" Target="../media/image79.svg"/><Relationship Id="rId26" Type="http://schemas.openxmlformats.org/officeDocument/2006/relationships/image" Target="../media/image29.svg"/><Relationship Id="rId3" Type="http://schemas.openxmlformats.org/officeDocument/2006/relationships/image" Target="../media/image4.svg"/><Relationship Id="rId21" Type="http://schemas.openxmlformats.org/officeDocument/2006/relationships/image" Target="../media/image82.png"/><Relationship Id="rId7" Type="http://schemas.openxmlformats.org/officeDocument/2006/relationships/image" Target="../media/image17.png"/><Relationship Id="rId12" Type="http://schemas.openxmlformats.org/officeDocument/2006/relationships/image" Target="../media/image75.svg"/><Relationship Id="rId17" Type="http://schemas.openxmlformats.org/officeDocument/2006/relationships/image" Target="../media/image78.png"/><Relationship Id="rId25" Type="http://schemas.openxmlformats.org/officeDocument/2006/relationships/image" Target="../media/image28.png"/><Relationship Id="rId2" Type="http://schemas.openxmlformats.org/officeDocument/2006/relationships/image" Target="../media/image3.png"/><Relationship Id="rId16" Type="http://schemas.openxmlformats.org/officeDocument/2006/relationships/image" Target="../media/image77.svg"/><Relationship Id="rId20" Type="http://schemas.openxmlformats.org/officeDocument/2006/relationships/image" Target="../media/image81.svg"/><Relationship Id="rId29"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74.png"/><Relationship Id="rId24" Type="http://schemas.openxmlformats.org/officeDocument/2006/relationships/image" Target="../media/image85.svg"/><Relationship Id="rId32" Type="http://schemas.openxmlformats.org/officeDocument/2006/relationships/image" Target="../media/image91.svg"/><Relationship Id="rId5" Type="http://schemas.openxmlformats.org/officeDocument/2006/relationships/image" Target="../media/image24.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7.svg"/><Relationship Id="rId10" Type="http://schemas.openxmlformats.org/officeDocument/2006/relationships/image" Target="../media/image46.svg"/><Relationship Id="rId19" Type="http://schemas.openxmlformats.org/officeDocument/2006/relationships/image" Target="../media/image80.png"/><Relationship Id="rId31" Type="http://schemas.openxmlformats.org/officeDocument/2006/relationships/image" Target="../media/image90.png"/><Relationship Id="rId4" Type="http://schemas.openxmlformats.org/officeDocument/2006/relationships/image" Target="../media/image23.png"/><Relationship Id="rId9" Type="http://schemas.openxmlformats.org/officeDocument/2006/relationships/image" Target="../media/image45.png"/><Relationship Id="rId14" Type="http://schemas.openxmlformats.org/officeDocument/2006/relationships/image" Target="../media/image16.svg"/><Relationship Id="rId22" Type="http://schemas.openxmlformats.org/officeDocument/2006/relationships/image" Target="../media/image83.svg"/><Relationship Id="rId27" Type="http://schemas.openxmlformats.org/officeDocument/2006/relationships/image" Target="../media/image86.png"/><Relationship Id="rId30" Type="http://schemas.openxmlformats.org/officeDocument/2006/relationships/image" Target="../media/image89.svg"/></Relationships>
</file>

<file path=ppt/slides/_rels/slide2.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openxmlformats.org/officeDocument/2006/relationships/image" Target="../media/image37.sv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image" Target="../media/image31.svg"/><Relationship Id="rId17" Type="http://schemas.openxmlformats.org/officeDocument/2006/relationships/image" Target="../media/image36.png"/><Relationship Id="rId2" Type="http://schemas.openxmlformats.org/officeDocument/2006/relationships/image" Target="../media/image23.png"/><Relationship Id="rId16" Type="http://schemas.openxmlformats.org/officeDocument/2006/relationships/image" Target="../media/image35.sv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30.png"/><Relationship Id="rId5" Type="http://schemas.openxmlformats.org/officeDocument/2006/relationships/image" Target="../media/image19.png"/><Relationship Id="rId15" Type="http://schemas.openxmlformats.org/officeDocument/2006/relationships/image" Target="../media/image34.png"/><Relationship Id="rId10" Type="http://schemas.openxmlformats.org/officeDocument/2006/relationships/image" Target="../media/image29.svg"/><Relationship Id="rId4" Type="http://schemas.openxmlformats.org/officeDocument/2006/relationships/image" Target="../media/image25.svg"/><Relationship Id="rId9" Type="http://schemas.openxmlformats.org/officeDocument/2006/relationships/image" Target="../media/image28.png"/><Relationship Id="rId14" Type="http://schemas.openxmlformats.org/officeDocument/2006/relationships/image" Target="../media/image33.svg"/></Relationships>
</file>

<file path=ppt/slides/_rels/slide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svg"/><Relationship Id="rId7" Type="http://schemas.openxmlformats.org/officeDocument/2006/relationships/image" Target="../media/image41.svg"/><Relationship Id="rId12"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18.svg"/><Relationship Id="rId5" Type="http://schemas.openxmlformats.org/officeDocument/2006/relationships/image" Target="../media/image20.svg"/><Relationship Id="rId10" Type="http://schemas.openxmlformats.org/officeDocument/2006/relationships/image" Target="../media/image17.png"/><Relationship Id="rId4" Type="http://schemas.openxmlformats.org/officeDocument/2006/relationships/image" Target="../media/image19.png"/><Relationship Id="rId9" Type="http://schemas.openxmlformats.org/officeDocument/2006/relationships/image" Target="../media/image43.svg"/></Relationships>
</file>

<file path=ppt/slides/_rels/slide4.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39.sv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image" Target="../media/image38.png"/><Relationship Id="rId16"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9.png"/><Relationship Id="rId5" Type="http://schemas.openxmlformats.org/officeDocument/2006/relationships/image" Target="../media/image20.svg"/><Relationship Id="rId15" Type="http://schemas.openxmlformats.org/officeDocument/2006/relationships/image" Target="../media/image17.png"/><Relationship Id="rId10" Type="http://schemas.openxmlformats.org/officeDocument/2006/relationships/image" Target="../media/image48.svg"/><Relationship Id="rId4" Type="http://schemas.openxmlformats.org/officeDocument/2006/relationships/image" Target="../media/image19.png"/><Relationship Id="rId9" Type="http://schemas.openxmlformats.org/officeDocument/2006/relationships/image" Target="../media/image47.png"/><Relationship Id="rId14" Type="http://schemas.openxmlformats.org/officeDocument/2006/relationships/image" Target="../media/image52.sv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17.png"/><Relationship Id="rId3" Type="http://schemas.openxmlformats.org/officeDocument/2006/relationships/image" Target="../media/image54.svg"/><Relationship Id="rId7" Type="http://schemas.openxmlformats.org/officeDocument/2006/relationships/image" Target="../media/image19.png"/><Relationship Id="rId12" Type="http://schemas.openxmlformats.org/officeDocument/2006/relationships/image" Target="../media/image58.sv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57.png"/><Relationship Id="rId5" Type="http://schemas.openxmlformats.org/officeDocument/2006/relationships/image" Target="../media/image45.png"/><Relationship Id="rId10" Type="http://schemas.openxmlformats.org/officeDocument/2006/relationships/image" Target="../media/image56.svg"/><Relationship Id="rId4" Type="http://schemas.openxmlformats.org/officeDocument/2006/relationships/image" Target="../media/image23.png"/><Relationship Id="rId9" Type="http://schemas.openxmlformats.org/officeDocument/2006/relationships/image" Target="../media/image55.png"/><Relationship Id="rId14"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3.png"/><Relationship Id="rId3" Type="http://schemas.openxmlformats.org/officeDocument/2006/relationships/image" Target="../media/image25.svg"/><Relationship Id="rId7" Type="http://schemas.openxmlformats.org/officeDocument/2006/relationships/image" Target="../media/image59.png"/><Relationship Id="rId12" Type="http://schemas.openxmlformats.org/officeDocument/2006/relationships/image" Target="../media/image62.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61.png"/><Relationship Id="rId5" Type="http://schemas.openxmlformats.org/officeDocument/2006/relationships/image" Target="../media/image45.png"/><Relationship Id="rId15" Type="http://schemas.openxmlformats.org/officeDocument/2006/relationships/image" Target="../media/image65.png"/><Relationship Id="rId10" Type="http://schemas.openxmlformats.org/officeDocument/2006/relationships/image" Target="../media/image20.svg"/><Relationship Id="rId4" Type="http://schemas.openxmlformats.org/officeDocument/2006/relationships/image" Target="../media/image23.png"/><Relationship Id="rId9" Type="http://schemas.openxmlformats.org/officeDocument/2006/relationships/image" Target="../media/image19.png"/><Relationship Id="rId14" Type="http://schemas.openxmlformats.org/officeDocument/2006/relationships/image" Target="../media/image64.svg"/></Relationships>
</file>

<file path=ppt/slides/_rels/slide8.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3.png"/><Relationship Id="rId3" Type="http://schemas.openxmlformats.org/officeDocument/2006/relationships/image" Target="../media/image25.svg"/><Relationship Id="rId7" Type="http://schemas.openxmlformats.org/officeDocument/2006/relationships/image" Target="../media/image59.png"/><Relationship Id="rId12" Type="http://schemas.openxmlformats.org/officeDocument/2006/relationships/image" Target="../media/image62.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61.png"/><Relationship Id="rId5" Type="http://schemas.openxmlformats.org/officeDocument/2006/relationships/image" Target="../media/image45.png"/><Relationship Id="rId15" Type="http://schemas.openxmlformats.org/officeDocument/2006/relationships/image" Target="../media/image66.png"/><Relationship Id="rId10" Type="http://schemas.openxmlformats.org/officeDocument/2006/relationships/image" Target="../media/image20.svg"/><Relationship Id="rId4" Type="http://schemas.openxmlformats.org/officeDocument/2006/relationships/image" Target="../media/image23.png"/><Relationship Id="rId9" Type="http://schemas.openxmlformats.org/officeDocument/2006/relationships/image" Target="../media/image19.png"/><Relationship Id="rId14" Type="http://schemas.openxmlformats.org/officeDocument/2006/relationships/image" Target="../media/image64.svg"/></Relationships>
</file>

<file path=ppt/slides/_rels/slide9.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3.png"/><Relationship Id="rId3" Type="http://schemas.openxmlformats.org/officeDocument/2006/relationships/image" Target="../media/image25.svg"/><Relationship Id="rId7" Type="http://schemas.openxmlformats.org/officeDocument/2006/relationships/image" Target="../media/image59.png"/><Relationship Id="rId12" Type="http://schemas.openxmlformats.org/officeDocument/2006/relationships/image" Target="../media/image62.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61.png"/><Relationship Id="rId5" Type="http://schemas.openxmlformats.org/officeDocument/2006/relationships/image" Target="../media/image45.png"/><Relationship Id="rId15" Type="http://schemas.openxmlformats.org/officeDocument/2006/relationships/image" Target="../media/image67.png"/><Relationship Id="rId10" Type="http://schemas.openxmlformats.org/officeDocument/2006/relationships/image" Target="../media/image20.svg"/><Relationship Id="rId4" Type="http://schemas.openxmlformats.org/officeDocument/2006/relationships/image" Target="../media/image23.png"/><Relationship Id="rId9" Type="http://schemas.openxmlformats.org/officeDocument/2006/relationships/image" Target="../media/image19.png"/><Relationship Id="rId14" Type="http://schemas.openxmlformats.org/officeDocument/2006/relationships/image" Target="../media/image6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7C4A0"/>
        </a:solidFill>
        <a:effectLst/>
      </p:bgPr>
    </p:bg>
    <p:spTree>
      <p:nvGrpSpPr>
        <p:cNvPr id="1" name=""/>
        <p:cNvGrpSpPr/>
        <p:nvPr/>
      </p:nvGrpSpPr>
      <p:grpSpPr>
        <a:xfrm>
          <a:off x="0" y="0"/>
          <a:ext cx="0" cy="0"/>
          <a:chOff x="0" y="0"/>
          <a:chExt cx="0" cy="0"/>
        </a:xfrm>
      </p:grpSpPr>
      <p:sp>
        <p:nvSpPr>
          <p:cNvPr id="2" name="Freeform 2"/>
          <p:cNvSpPr/>
          <p:nvPr/>
        </p:nvSpPr>
        <p:spPr>
          <a:xfrm>
            <a:off x="-547188" y="1488359"/>
            <a:ext cx="4250776" cy="4963751"/>
          </a:xfrm>
          <a:custGeom>
            <a:avLst/>
            <a:gdLst/>
            <a:ahLst/>
            <a:cxnLst/>
            <a:rect l="l" t="t" r="r" b="b"/>
            <a:pathLst>
              <a:path w="4250776" h="4963751">
                <a:moveTo>
                  <a:pt x="0" y="0"/>
                </a:moveTo>
                <a:lnTo>
                  <a:pt x="4250776" y="0"/>
                </a:lnTo>
                <a:lnTo>
                  <a:pt x="4250776" y="4963751"/>
                </a:lnTo>
                <a:lnTo>
                  <a:pt x="0" y="4963751"/>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303487" y="334566"/>
            <a:ext cx="3065585" cy="3026568"/>
          </a:xfrm>
          <a:custGeom>
            <a:avLst/>
            <a:gdLst/>
            <a:ahLst/>
            <a:cxnLst/>
            <a:rect l="l" t="t" r="r" b="b"/>
            <a:pathLst>
              <a:path w="3065585" h="3026568">
                <a:moveTo>
                  <a:pt x="0" y="0"/>
                </a:moveTo>
                <a:lnTo>
                  <a:pt x="3065585" y="0"/>
                </a:lnTo>
                <a:lnTo>
                  <a:pt x="3065585" y="3026568"/>
                </a:lnTo>
                <a:lnTo>
                  <a:pt x="0" y="3026568"/>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14529212" y="6231809"/>
            <a:ext cx="3993900" cy="4298718"/>
          </a:xfrm>
          <a:custGeom>
            <a:avLst/>
            <a:gdLst/>
            <a:ahLst/>
            <a:cxnLst/>
            <a:rect l="l" t="t" r="r" b="b"/>
            <a:pathLst>
              <a:path w="3993900" h="4298718">
                <a:moveTo>
                  <a:pt x="0" y="0"/>
                </a:moveTo>
                <a:lnTo>
                  <a:pt x="3993900" y="0"/>
                </a:lnTo>
                <a:lnTo>
                  <a:pt x="3993900" y="4298718"/>
                </a:lnTo>
                <a:lnTo>
                  <a:pt x="0" y="4298718"/>
                </a:lnTo>
                <a:lnTo>
                  <a:pt x="0" y="0"/>
                </a:lnTo>
                <a:close/>
              </a:path>
            </a:pathLst>
          </a:custGeom>
          <a:blipFill>
            <a:blip r:embed="rId6">
              <a:alphaModFix amt="60000"/>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a:off x="10216525" y="1771650"/>
            <a:ext cx="7315200" cy="7315200"/>
          </a:xfrm>
          <a:custGeom>
            <a:avLst/>
            <a:gdLst/>
            <a:ahLst/>
            <a:cxnLst/>
            <a:rect l="l" t="t" r="r" b="b"/>
            <a:pathLst>
              <a:path w="7315200" h="7315200">
                <a:moveTo>
                  <a:pt x="0" y="0"/>
                </a:moveTo>
                <a:lnTo>
                  <a:pt x="7315200" y="0"/>
                </a:lnTo>
                <a:lnTo>
                  <a:pt x="7315200" y="7315200"/>
                </a:lnTo>
                <a:lnTo>
                  <a:pt x="0" y="7315200"/>
                </a:lnTo>
                <a:lnTo>
                  <a:pt x="0" y="0"/>
                </a:lnTo>
                <a:close/>
              </a:path>
            </a:pathLst>
          </a:custGeom>
          <a:blipFill>
            <a:blip r:embed="rId8">
              <a:alphaModFix amt="80000"/>
              <a:extLst>
                <a:ext uri="{96DAC541-7B7A-43D3-8B79-37D633B846F1}">
                  <asvg:svgBlip xmlns:asvg="http://schemas.microsoft.com/office/drawing/2016/SVG/main" r:embed="rId9"/>
                </a:ext>
              </a:extLst>
            </a:blip>
            <a:stretch>
              <a:fillRect l="-5812" t="-13775" r="-5835" b="-10529"/>
            </a:stretch>
          </a:blipFill>
        </p:spPr>
      </p:sp>
      <p:grpSp>
        <p:nvGrpSpPr>
          <p:cNvPr id="6" name="Group 6"/>
          <p:cNvGrpSpPr/>
          <p:nvPr/>
        </p:nvGrpSpPr>
        <p:grpSpPr>
          <a:xfrm>
            <a:off x="9937438" y="1488359"/>
            <a:ext cx="7315200" cy="7315200"/>
            <a:chOff x="0" y="0"/>
            <a:chExt cx="1906568" cy="1906568"/>
          </a:xfrm>
        </p:grpSpPr>
        <p:sp>
          <p:nvSpPr>
            <p:cNvPr id="7" name="Freeform 7"/>
            <p:cNvSpPr/>
            <p:nvPr/>
          </p:nvSpPr>
          <p:spPr>
            <a:xfrm>
              <a:off x="0" y="0"/>
              <a:ext cx="1906568" cy="1906568"/>
            </a:xfrm>
            <a:custGeom>
              <a:avLst/>
              <a:gdLst/>
              <a:ahLst/>
              <a:cxnLst/>
              <a:rect l="l" t="t" r="r" b="b"/>
              <a:pathLst>
                <a:path w="1906568" h="1906568">
                  <a:moveTo>
                    <a:pt x="0" y="0"/>
                  </a:moveTo>
                  <a:lnTo>
                    <a:pt x="1906568" y="0"/>
                  </a:lnTo>
                  <a:lnTo>
                    <a:pt x="1906568" y="1906568"/>
                  </a:lnTo>
                  <a:lnTo>
                    <a:pt x="0" y="1906568"/>
                  </a:lnTo>
                  <a:close/>
                </a:path>
              </a:pathLst>
            </a:custGeom>
            <a:solidFill>
              <a:srgbClr val="F9F7F0"/>
            </a:solidFill>
          </p:spPr>
        </p:sp>
        <p:sp>
          <p:nvSpPr>
            <p:cNvPr id="8" name="TextBox 8"/>
            <p:cNvSpPr txBox="1"/>
            <p:nvPr/>
          </p:nvSpPr>
          <p:spPr>
            <a:xfrm>
              <a:off x="0" y="-19050"/>
              <a:ext cx="1906568" cy="1925618"/>
            </a:xfrm>
            <a:prstGeom prst="rect">
              <a:avLst/>
            </a:prstGeom>
          </p:spPr>
          <p:txBody>
            <a:bodyPr lIns="50800" tIns="50800" rIns="50800" bIns="50800" rtlCol="0" anchor="ctr"/>
            <a:lstStyle/>
            <a:p>
              <a:pPr algn="ctr">
                <a:lnSpc>
                  <a:spcPts val="3120"/>
                </a:lnSpc>
              </a:pPr>
              <a:endParaRPr/>
            </a:p>
          </p:txBody>
        </p:sp>
      </p:grpSp>
      <p:grpSp>
        <p:nvGrpSpPr>
          <p:cNvPr id="9" name="Group 9"/>
          <p:cNvGrpSpPr/>
          <p:nvPr/>
        </p:nvGrpSpPr>
        <p:grpSpPr>
          <a:xfrm>
            <a:off x="10312469" y="1869359"/>
            <a:ext cx="6565137" cy="6553200"/>
            <a:chOff x="0" y="0"/>
            <a:chExt cx="8753515" cy="8737600"/>
          </a:xfrm>
        </p:grpSpPr>
        <p:sp>
          <p:nvSpPr>
            <p:cNvPr id="10" name="Freeform 10"/>
            <p:cNvSpPr/>
            <p:nvPr/>
          </p:nvSpPr>
          <p:spPr>
            <a:xfrm>
              <a:off x="0" y="0"/>
              <a:ext cx="8753515" cy="8737600"/>
            </a:xfrm>
            <a:custGeom>
              <a:avLst/>
              <a:gdLst/>
              <a:ahLst/>
              <a:cxnLst/>
              <a:rect l="l" t="t" r="r" b="b"/>
              <a:pathLst>
                <a:path w="8753515" h="8737600">
                  <a:moveTo>
                    <a:pt x="0" y="0"/>
                  </a:moveTo>
                  <a:lnTo>
                    <a:pt x="8753515" y="0"/>
                  </a:lnTo>
                  <a:lnTo>
                    <a:pt x="8753515" y="8737600"/>
                  </a:lnTo>
                  <a:lnTo>
                    <a:pt x="0" y="87376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rot="-7281663">
              <a:off x="806333" y="2860363"/>
              <a:ext cx="740091" cy="463400"/>
            </a:xfrm>
            <a:custGeom>
              <a:avLst/>
              <a:gdLst/>
              <a:ahLst/>
              <a:cxnLst/>
              <a:rect l="l" t="t" r="r" b="b"/>
              <a:pathLst>
                <a:path w="740091" h="463400">
                  <a:moveTo>
                    <a:pt x="0" y="0"/>
                  </a:moveTo>
                  <a:lnTo>
                    <a:pt x="740090" y="0"/>
                  </a:lnTo>
                  <a:lnTo>
                    <a:pt x="740090" y="463399"/>
                  </a:lnTo>
                  <a:lnTo>
                    <a:pt x="0" y="463399"/>
                  </a:lnTo>
                  <a:lnTo>
                    <a:pt x="0" y="0"/>
                  </a:lnTo>
                  <a:close/>
                </a:path>
              </a:pathLst>
            </a:custGeom>
            <a:blipFill>
              <a:blip r:embed="rId12">
                <a:extLst>
                  <a:ext uri="{96DAC541-7B7A-43D3-8B79-37D633B846F1}">
                    <asvg:svgBlip xmlns:asvg="http://schemas.microsoft.com/office/drawing/2016/SVG/main" r:embed="rId13"/>
                  </a:ext>
                </a:extLst>
              </a:blip>
              <a:stretch>
                <a:fillRect l="-49714" t="-266887" r="-57453"/>
              </a:stretch>
            </a:blipFill>
            <a:ln cap="sq">
              <a:noFill/>
              <a:prstDash val="solid"/>
              <a:miter/>
            </a:ln>
          </p:spPr>
        </p:sp>
        <p:sp>
          <p:nvSpPr>
            <p:cNvPr id="12" name="Freeform 12"/>
            <p:cNvSpPr/>
            <p:nvPr/>
          </p:nvSpPr>
          <p:spPr>
            <a:xfrm rot="7800311">
              <a:off x="7052199" y="4341609"/>
              <a:ext cx="1172725" cy="1146122"/>
            </a:xfrm>
            <a:custGeom>
              <a:avLst/>
              <a:gdLst/>
              <a:ahLst/>
              <a:cxnLst/>
              <a:rect l="l" t="t" r="r" b="b"/>
              <a:pathLst>
                <a:path w="1172725" h="1146122">
                  <a:moveTo>
                    <a:pt x="0" y="0"/>
                  </a:moveTo>
                  <a:lnTo>
                    <a:pt x="1172725" y="0"/>
                  </a:lnTo>
                  <a:lnTo>
                    <a:pt x="1172725" y="1146121"/>
                  </a:lnTo>
                  <a:lnTo>
                    <a:pt x="0" y="1146121"/>
                  </a:lnTo>
                  <a:lnTo>
                    <a:pt x="0" y="0"/>
                  </a:lnTo>
                  <a:close/>
                </a:path>
              </a:pathLst>
            </a:custGeom>
            <a:blipFill>
              <a:blip r:embed="rId14">
                <a:extLst>
                  <a:ext uri="{96DAC541-7B7A-43D3-8B79-37D633B846F1}">
                    <asvg:svgBlip xmlns:asvg="http://schemas.microsoft.com/office/drawing/2016/SVG/main" r:embed="rId15"/>
                  </a:ext>
                </a:extLst>
              </a:blip>
              <a:stretch>
                <a:fillRect t="-48339" r="-30740"/>
              </a:stretch>
            </a:blipFill>
            <a:ln cap="sq">
              <a:noFill/>
              <a:prstDash val="solid"/>
              <a:miter/>
            </a:ln>
          </p:spPr>
        </p:sp>
      </p:grpSp>
      <p:sp>
        <p:nvSpPr>
          <p:cNvPr id="13" name="Freeform 13"/>
          <p:cNvSpPr/>
          <p:nvPr/>
        </p:nvSpPr>
        <p:spPr>
          <a:xfrm>
            <a:off x="-604338" y="4761208"/>
            <a:ext cx="2288218" cy="2415585"/>
          </a:xfrm>
          <a:custGeom>
            <a:avLst/>
            <a:gdLst/>
            <a:ahLst/>
            <a:cxnLst/>
            <a:rect l="l" t="t" r="r" b="b"/>
            <a:pathLst>
              <a:path w="2288218" h="2415585">
                <a:moveTo>
                  <a:pt x="0" y="0"/>
                </a:moveTo>
                <a:lnTo>
                  <a:pt x="2288217" y="0"/>
                </a:lnTo>
                <a:lnTo>
                  <a:pt x="2288217" y="2415585"/>
                </a:lnTo>
                <a:lnTo>
                  <a:pt x="0" y="2415585"/>
                </a:lnTo>
                <a:lnTo>
                  <a:pt x="0" y="0"/>
                </a:lnTo>
                <a:close/>
              </a:path>
            </a:pathLst>
          </a:custGeom>
          <a:blipFill>
            <a:blip r:embed="rId16">
              <a:alphaModFix amt="60000"/>
              <a:extLst>
                <a:ext uri="{96DAC541-7B7A-43D3-8B79-37D633B846F1}">
                  <asvg:svgBlip xmlns:asvg="http://schemas.microsoft.com/office/drawing/2016/SVG/main" r:embed="rId17"/>
                </a:ext>
              </a:extLst>
            </a:blip>
            <a:stretch>
              <a:fillRect/>
            </a:stretch>
          </a:blipFill>
          <a:ln cap="sq">
            <a:noFill/>
            <a:prstDash val="solid"/>
            <a:miter/>
          </a:ln>
        </p:spPr>
      </p:sp>
      <p:sp>
        <p:nvSpPr>
          <p:cNvPr id="14" name="Freeform 14"/>
          <p:cNvSpPr/>
          <p:nvPr/>
        </p:nvSpPr>
        <p:spPr>
          <a:xfrm rot="10228441">
            <a:off x="14719430" y="423472"/>
            <a:ext cx="2456646" cy="1210456"/>
          </a:xfrm>
          <a:custGeom>
            <a:avLst/>
            <a:gdLst/>
            <a:ahLst/>
            <a:cxnLst/>
            <a:rect l="l" t="t" r="r" b="b"/>
            <a:pathLst>
              <a:path w="2456646" h="1210456">
                <a:moveTo>
                  <a:pt x="0" y="0"/>
                </a:moveTo>
                <a:lnTo>
                  <a:pt x="2456646" y="0"/>
                </a:lnTo>
                <a:lnTo>
                  <a:pt x="2456646" y="1210456"/>
                </a:lnTo>
                <a:lnTo>
                  <a:pt x="0" y="1210456"/>
                </a:lnTo>
                <a:lnTo>
                  <a:pt x="0" y="0"/>
                </a:lnTo>
                <a:close/>
              </a:path>
            </a:pathLst>
          </a:custGeom>
          <a:blipFill>
            <a:blip r:embed="rId18">
              <a:alphaModFix amt="60000"/>
              <a:extLst>
                <a:ext uri="{96DAC541-7B7A-43D3-8B79-37D633B846F1}">
                  <asvg:svgBlip xmlns:asvg="http://schemas.microsoft.com/office/drawing/2016/SVG/main" r:embed="rId19"/>
                </a:ext>
              </a:extLst>
            </a:blip>
            <a:stretch>
              <a:fillRect/>
            </a:stretch>
          </a:blipFill>
          <a:ln cap="sq">
            <a:noFill/>
            <a:prstDash val="solid"/>
            <a:miter/>
          </a:ln>
        </p:spPr>
      </p:sp>
      <p:sp>
        <p:nvSpPr>
          <p:cNvPr id="15" name="Freeform 15"/>
          <p:cNvSpPr/>
          <p:nvPr/>
        </p:nvSpPr>
        <p:spPr>
          <a:xfrm rot="5400000">
            <a:off x="1816820" y="1269280"/>
            <a:ext cx="7315200" cy="8319940"/>
          </a:xfrm>
          <a:custGeom>
            <a:avLst/>
            <a:gdLst/>
            <a:ahLst/>
            <a:cxnLst/>
            <a:rect l="l" t="t" r="r" b="b"/>
            <a:pathLst>
              <a:path w="7315200" h="8319940">
                <a:moveTo>
                  <a:pt x="0" y="8319940"/>
                </a:moveTo>
                <a:lnTo>
                  <a:pt x="0" y="0"/>
                </a:lnTo>
                <a:lnTo>
                  <a:pt x="7315200" y="0"/>
                </a:lnTo>
                <a:lnTo>
                  <a:pt x="7315200" y="8319940"/>
                </a:lnTo>
                <a:lnTo>
                  <a:pt x="0" y="8319940"/>
                </a:lnTo>
                <a:close/>
              </a:path>
            </a:pathLst>
          </a:custGeom>
          <a:blipFill>
            <a:blip r:embed="rId8">
              <a:alphaModFix amt="80000"/>
              <a:extLst>
                <a:ext uri="{96DAC541-7B7A-43D3-8B79-37D633B846F1}">
                  <asvg:svgBlip xmlns:asvg="http://schemas.microsoft.com/office/drawing/2016/SVG/main" r:embed="rId9"/>
                </a:ext>
              </a:extLst>
            </a:blip>
            <a:stretch>
              <a:fillRect l="-17083" t="-10178" r="-7013" b="-11300"/>
            </a:stretch>
          </a:blipFill>
          <a:ln cap="sq">
            <a:noFill/>
            <a:prstDash val="solid"/>
            <a:miter/>
          </a:ln>
        </p:spPr>
      </p:sp>
      <p:sp>
        <p:nvSpPr>
          <p:cNvPr id="16" name="Freeform 16"/>
          <p:cNvSpPr/>
          <p:nvPr/>
        </p:nvSpPr>
        <p:spPr>
          <a:xfrm>
            <a:off x="1028700" y="1488359"/>
            <a:ext cx="8324850" cy="7310282"/>
          </a:xfrm>
          <a:custGeom>
            <a:avLst/>
            <a:gdLst/>
            <a:ahLst/>
            <a:cxnLst/>
            <a:rect l="l" t="t" r="r" b="b"/>
            <a:pathLst>
              <a:path w="8324850" h="7310282">
                <a:moveTo>
                  <a:pt x="0" y="0"/>
                </a:moveTo>
                <a:lnTo>
                  <a:pt x="8324850" y="0"/>
                </a:lnTo>
                <a:lnTo>
                  <a:pt x="8324850" y="7310282"/>
                </a:lnTo>
                <a:lnTo>
                  <a:pt x="0" y="7310282"/>
                </a:lnTo>
                <a:lnTo>
                  <a:pt x="0" y="0"/>
                </a:lnTo>
                <a:close/>
              </a:path>
            </a:pathLst>
          </a:custGeom>
          <a:blipFill>
            <a:blip r:embed="rId20">
              <a:extLst>
                <a:ext uri="{96DAC541-7B7A-43D3-8B79-37D633B846F1}">
                  <asvg:svgBlip xmlns:asvg="http://schemas.microsoft.com/office/drawing/2016/SVG/main" r:embed="rId21"/>
                </a:ext>
              </a:extLst>
            </a:blip>
            <a:stretch>
              <a:fillRect l="-17854" t="-36311" r="-112266" b="-117170"/>
            </a:stretch>
          </a:blipFill>
          <a:ln cap="sq">
            <a:noFill/>
            <a:prstDash val="solid"/>
            <a:miter/>
          </a:ln>
        </p:spPr>
      </p:sp>
      <p:grpSp>
        <p:nvGrpSpPr>
          <p:cNvPr id="17" name="Group 17"/>
          <p:cNvGrpSpPr/>
          <p:nvPr/>
        </p:nvGrpSpPr>
        <p:grpSpPr>
          <a:xfrm>
            <a:off x="5067300" y="1869359"/>
            <a:ext cx="247650" cy="24765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p:spPr>
        </p:sp>
        <p:sp>
          <p:nvSpPr>
            <p:cNvPr id="19" name="TextBox 19"/>
            <p:cNvSpPr txBox="1"/>
            <p:nvPr/>
          </p:nvSpPr>
          <p:spPr>
            <a:xfrm>
              <a:off x="76200" y="57150"/>
              <a:ext cx="660400" cy="679450"/>
            </a:xfrm>
            <a:prstGeom prst="rect">
              <a:avLst/>
            </a:prstGeom>
          </p:spPr>
          <p:txBody>
            <a:bodyPr lIns="50800" tIns="50800" rIns="50800" bIns="50800" rtlCol="0" anchor="ctr"/>
            <a:lstStyle/>
            <a:p>
              <a:pPr algn="ctr">
                <a:lnSpc>
                  <a:spcPts val="3120"/>
                </a:lnSpc>
              </a:pPr>
              <a:endParaRPr/>
            </a:p>
          </p:txBody>
        </p:sp>
      </p:grpSp>
      <p:sp>
        <p:nvSpPr>
          <p:cNvPr id="20" name="Freeform 20"/>
          <p:cNvSpPr/>
          <p:nvPr/>
        </p:nvSpPr>
        <p:spPr>
          <a:xfrm>
            <a:off x="12845854" y="1261145"/>
            <a:ext cx="1498366" cy="449510"/>
          </a:xfrm>
          <a:custGeom>
            <a:avLst/>
            <a:gdLst/>
            <a:ahLst/>
            <a:cxnLst/>
            <a:rect l="l" t="t" r="r" b="b"/>
            <a:pathLst>
              <a:path w="1498366" h="449510">
                <a:moveTo>
                  <a:pt x="0" y="0"/>
                </a:moveTo>
                <a:lnTo>
                  <a:pt x="1498367" y="0"/>
                </a:lnTo>
                <a:lnTo>
                  <a:pt x="1498367" y="449510"/>
                </a:lnTo>
                <a:lnTo>
                  <a:pt x="0" y="449510"/>
                </a:lnTo>
                <a:lnTo>
                  <a:pt x="0" y="0"/>
                </a:lnTo>
                <a:close/>
              </a:path>
            </a:pathLst>
          </a:custGeom>
          <a:blipFill>
            <a:blip r:embed="rId22">
              <a:alphaModFix amt="80000"/>
              <a:extLst>
                <a:ext uri="{96DAC541-7B7A-43D3-8B79-37D633B846F1}">
                  <asvg:svgBlip xmlns:asvg="http://schemas.microsoft.com/office/drawing/2016/SVG/main" r:embed="rId23"/>
                </a:ext>
              </a:extLst>
            </a:blip>
            <a:stretch>
              <a:fillRect/>
            </a:stretch>
          </a:blipFill>
          <a:ln cap="sq">
            <a:noFill/>
            <a:prstDash val="solid"/>
            <a:miter/>
          </a:ln>
        </p:spPr>
      </p:sp>
      <p:sp>
        <p:nvSpPr>
          <p:cNvPr id="21" name="TextBox 21"/>
          <p:cNvSpPr txBox="1"/>
          <p:nvPr/>
        </p:nvSpPr>
        <p:spPr>
          <a:xfrm>
            <a:off x="1600200" y="2781300"/>
            <a:ext cx="7181850" cy="3790953"/>
          </a:xfrm>
          <a:prstGeom prst="rect">
            <a:avLst/>
          </a:prstGeom>
        </p:spPr>
        <p:txBody>
          <a:bodyPr lIns="0" tIns="0" rIns="0" bIns="0" rtlCol="0" anchor="t">
            <a:spAutoFit/>
          </a:bodyPr>
          <a:lstStyle/>
          <a:p>
            <a:pPr marL="0" lvl="0" indent="0" algn="ctr">
              <a:lnSpc>
                <a:spcPts val="4950"/>
              </a:lnSpc>
              <a:spcBef>
                <a:spcPct val="0"/>
              </a:spcBef>
            </a:pPr>
            <a:r>
              <a:rPr lang="en-US" sz="4500" spc="-45" dirty="0">
                <a:solidFill>
                  <a:srgbClr val="000001"/>
                </a:solidFill>
                <a:latin typeface="Bobby Jones Soft"/>
                <a:ea typeface="Bobby Jones Soft"/>
                <a:cs typeface="Bobby Jones Soft"/>
                <a:sym typeface="Bobby Jones Soft"/>
              </a:rPr>
              <a:t> CHARACTERIZING INFECTION RISK IN A RESTAURANT ENVIRONMENT DUE TO AIRBORNE DISEASES USING DISCRETE DROPLET DISPERSION SIMULATIONS</a:t>
            </a:r>
          </a:p>
        </p:txBody>
      </p:sp>
      <p:sp>
        <p:nvSpPr>
          <p:cNvPr id="22" name="TextBox 22"/>
          <p:cNvSpPr txBox="1"/>
          <p:nvPr/>
        </p:nvSpPr>
        <p:spPr>
          <a:xfrm>
            <a:off x="2343150" y="7205368"/>
            <a:ext cx="5695950" cy="1067435"/>
          </a:xfrm>
          <a:prstGeom prst="rect">
            <a:avLst/>
          </a:prstGeom>
        </p:spPr>
        <p:txBody>
          <a:bodyPr lIns="0" tIns="0" rIns="0" bIns="0" rtlCol="0" anchor="t">
            <a:spAutoFit/>
          </a:bodyPr>
          <a:lstStyle/>
          <a:p>
            <a:pPr marL="0" lvl="0" indent="0" algn="ctr">
              <a:lnSpc>
                <a:spcPts val="4180"/>
              </a:lnSpc>
              <a:spcBef>
                <a:spcPct val="0"/>
              </a:spcBef>
            </a:pPr>
            <a:r>
              <a:rPr lang="en-US" sz="3800" spc="-38" dirty="0">
                <a:solidFill>
                  <a:srgbClr val="000001"/>
                </a:solidFill>
                <a:latin typeface="Bobby Jones Soft"/>
                <a:ea typeface="Bobby Jones Soft"/>
                <a:cs typeface="Bobby Jones Soft"/>
                <a:sym typeface="Bobby Jones Soft"/>
              </a:rPr>
              <a:t>HOW INFECTIOUS AGENTS CAUSE DISEASES</a:t>
            </a:r>
          </a:p>
        </p:txBody>
      </p:sp>
      <p:sp>
        <p:nvSpPr>
          <p:cNvPr id="23" name="AutoShape 23"/>
          <p:cNvSpPr/>
          <p:nvPr/>
        </p:nvSpPr>
        <p:spPr>
          <a:xfrm flipH="1">
            <a:off x="5191125" y="1485900"/>
            <a:ext cx="577025" cy="507284"/>
          </a:xfrm>
          <a:prstGeom prst="line">
            <a:avLst/>
          </a:prstGeom>
          <a:ln w="19050" cap="flat">
            <a:solidFill>
              <a:srgbClr val="000001"/>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D0A4"/>
        </a:solidFill>
        <a:effectLst/>
      </p:bgPr>
    </p:bg>
    <p:spTree>
      <p:nvGrpSpPr>
        <p:cNvPr id="1" name=""/>
        <p:cNvGrpSpPr/>
        <p:nvPr/>
      </p:nvGrpSpPr>
      <p:grpSpPr>
        <a:xfrm>
          <a:off x="0" y="0"/>
          <a:ext cx="0" cy="0"/>
          <a:chOff x="0" y="0"/>
          <a:chExt cx="0" cy="0"/>
        </a:xfrm>
      </p:grpSpPr>
      <p:sp>
        <p:nvSpPr>
          <p:cNvPr id="2" name="Freeform 2"/>
          <p:cNvSpPr/>
          <p:nvPr/>
        </p:nvSpPr>
        <p:spPr>
          <a:xfrm rot="3822479">
            <a:off x="12817907" y="1332562"/>
            <a:ext cx="10709775" cy="3271349"/>
          </a:xfrm>
          <a:custGeom>
            <a:avLst/>
            <a:gdLst/>
            <a:ahLst/>
            <a:cxnLst/>
            <a:rect l="l" t="t" r="r" b="b"/>
            <a:pathLst>
              <a:path w="10709775" h="3271349">
                <a:moveTo>
                  <a:pt x="0" y="0"/>
                </a:moveTo>
                <a:lnTo>
                  <a:pt x="10709775" y="0"/>
                </a:lnTo>
                <a:lnTo>
                  <a:pt x="10709775" y="3271350"/>
                </a:lnTo>
                <a:lnTo>
                  <a:pt x="0" y="327135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9263193">
            <a:off x="-1877549" y="7925957"/>
            <a:ext cx="9433900" cy="1399889"/>
          </a:xfrm>
          <a:custGeom>
            <a:avLst/>
            <a:gdLst/>
            <a:ahLst/>
            <a:cxnLst/>
            <a:rect l="l" t="t" r="r" b="b"/>
            <a:pathLst>
              <a:path w="9433900" h="1399889">
                <a:moveTo>
                  <a:pt x="0" y="0"/>
                </a:moveTo>
                <a:lnTo>
                  <a:pt x="9433900" y="0"/>
                </a:lnTo>
                <a:lnTo>
                  <a:pt x="9433900" y="1399889"/>
                </a:lnTo>
                <a:lnTo>
                  <a:pt x="0" y="1399889"/>
                </a:lnTo>
                <a:lnTo>
                  <a:pt x="0" y="0"/>
                </a:lnTo>
                <a:close/>
              </a:path>
            </a:pathLst>
          </a:custGeom>
          <a:blipFill>
            <a:blip r:embed="rId4"/>
            <a:stretch>
              <a:fillRect l="-28173" r="-43871"/>
            </a:stretch>
          </a:blipFill>
        </p:spPr>
      </p:sp>
      <p:sp>
        <p:nvSpPr>
          <p:cNvPr id="4" name="Freeform 4"/>
          <p:cNvSpPr/>
          <p:nvPr/>
        </p:nvSpPr>
        <p:spPr>
          <a:xfrm rot="1628515">
            <a:off x="-1875843" y="8051309"/>
            <a:ext cx="7590270" cy="4212600"/>
          </a:xfrm>
          <a:custGeom>
            <a:avLst/>
            <a:gdLst/>
            <a:ahLst/>
            <a:cxnLst/>
            <a:rect l="l" t="t" r="r" b="b"/>
            <a:pathLst>
              <a:path w="7590270" h="4212600">
                <a:moveTo>
                  <a:pt x="0" y="0"/>
                </a:moveTo>
                <a:lnTo>
                  <a:pt x="7590270" y="0"/>
                </a:lnTo>
                <a:lnTo>
                  <a:pt x="7590270" y="4212600"/>
                </a:lnTo>
                <a:lnTo>
                  <a:pt x="0" y="42126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230994">
            <a:off x="-313738" y="2643879"/>
            <a:ext cx="1895524" cy="1326866"/>
          </a:xfrm>
          <a:custGeom>
            <a:avLst/>
            <a:gdLst/>
            <a:ahLst/>
            <a:cxnLst/>
            <a:rect l="l" t="t" r="r" b="b"/>
            <a:pathLst>
              <a:path w="1895524" h="1326866">
                <a:moveTo>
                  <a:pt x="0" y="0"/>
                </a:moveTo>
                <a:lnTo>
                  <a:pt x="1895523" y="0"/>
                </a:lnTo>
                <a:lnTo>
                  <a:pt x="1895523" y="1326866"/>
                </a:lnTo>
                <a:lnTo>
                  <a:pt x="0" y="132686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928154" y="222232"/>
            <a:ext cx="15978847" cy="9818380"/>
          </a:xfrm>
          <a:custGeom>
            <a:avLst/>
            <a:gdLst/>
            <a:ahLst/>
            <a:cxnLst/>
            <a:rect l="l" t="t" r="r" b="b"/>
            <a:pathLst>
              <a:path w="16230600" h="8228661">
                <a:moveTo>
                  <a:pt x="0" y="0"/>
                </a:moveTo>
                <a:lnTo>
                  <a:pt x="16230600" y="0"/>
                </a:lnTo>
                <a:lnTo>
                  <a:pt x="16230600" y="8228660"/>
                </a:lnTo>
                <a:lnTo>
                  <a:pt x="0" y="8228660"/>
                </a:lnTo>
                <a:lnTo>
                  <a:pt x="0" y="0"/>
                </a:lnTo>
                <a:close/>
              </a:path>
            </a:pathLst>
          </a:custGeom>
          <a:blipFill>
            <a:blip r:embed="rId9">
              <a:extLst>
                <a:ext uri="{96DAC541-7B7A-43D3-8B79-37D633B846F1}">
                  <asvg:svgBlip xmlns:asvg="http://schemas.microsoft.com/office/drawing/2016/SVG/main" r:embed="rId10"/>
                </a:ext>
              </a:extLst>
            </a:blip>
            <a:stretch>
              <a:fillRect l="-9147" t="-28380" r="-8749" b="-96553"/>
            </a:stretch>
          </a:blipFill>
          <a:ln cap="sq">
            <a:noFill/>
            <a:prstDash val="solid"/>
            <a:miter/>
          </a:ln>
        </p:spPr>
        <p:txBody>
          <a:bodyPr/>
          <a:lstStyle/>
          <a:p>
            <a:endParaRPr lang="en-PK" dirty="0"/>
          </a:p>
        </p:txBody>
      </p:sp>
      <p:sp>
        <p:nvSpPr>
          <p:cNvPr id="7" name="Freeform 7"/>
          <p:cNvSpPr/>
          <p:nvPr/>
        </p:nvSpPr>
        <p:spPr>
          <a:xfrm rot="-8029901">
            <a:off x="18074456" y="2071968"/>
            <a:ext cx="10709775" cy="3271349"/>
          </a:xfrm>
          <a:custGeom>
            <a:avLst/>
            <a:gdLst/>
            <a:ahLst/>
            <a:cxnLst/>
            <a:rect l="l" t="t" r="r" b="b"/>
            <a:pathLst>
              <a:path w="10709775" h="3271349">
                <a:moveTo>
                  <a:pt x="0" y="0"/>
                </a:moveTo>
                <a:lnTo>
                  <a:pt x="10709775" y="0"/>
                </a:lnTo>
                <a:lnTo>
                  <a:pt x="10709775" y="3271349"/>
                </a:lnTo>
                <a:lnTo>
                  <a:pt x="0" y="3271349"/>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1" name="TextBox 11"/>
          <p:cNvSpPr txBox="1"/>
          <p:nvPr/>
        </p:nvSpPr>
        <p:spPr>
          <a:xfrm>
            <a:off x="2369628" y="1427397"/>
            <a:ext cx="15246887" cy="8695137"/>
          </a:xfrm>
          <a:prstGeom prst="rect">
            <a:avLst/>
          </a:prstGeom>
        </p:spPr>
        <p:txBody>
          <a:bodyPr wrap="square" lIns="0" tIns="0" rIns="0" bIns="0" rtlCol="0" anchor="t">
            <a:spAutoFit/>
          </a:bodyPr>
          <a:lstStyle/>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The model represents a typical medium-sized Japanese izakaya restaurant with an open kitchen and seating for 16 people—two tables for four and an L-shaped kitchen counter for six, plus one standing cook. The room measures 6.7 × 6.6 × 2.3 meters.</a:t>
            </a:r>
          </a:p>
          <a:p>
            <a:pPr marL="0" lvl="0" indent="0" algn="l">
              <a:lnSpc>
                <a:spcPts val="3957"/>
              </a:lnSpc>
              <a:spcBef>
                <a:spcPct val="0"/>
              </a:spcBef>
            </a:pPr>
            <a:endParaRPr lang="en-US" sz="2800" b="1" dirty="0">
              <a:solidFill>
                <a:srgbClr val="000001"/>
              </a:solidFill>
              <a:latin typeface="Coco Gothic Bold"/>
              <a:ea typeface="Coco Gothic Bold"/>
              <a:cs typeface="Coco Gothic Bold"/>
              <a:sym typeface="Coco Gothic Bold"/>
            </a:endParaRP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Customers at the tables face each other, </a:t>
            </a: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while those at the counter talk to </a:t>
            </a: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neighbors on either side. The standing</a:t>
            </a: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staff and a customer also face forward </a:t>
            </a: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while speaking.</a:t>
            </a:r>
          </a:p>
          <a:p>
            <a:pPr marL="0" lvl="0" indent="0" algn="l">
              <a:lnSpc>
                <a:spcPts val="3957"/>
              </a:lnSpc>
              <a:spcBef>
                <a:spcPct val="0"/>
              </a:spcBef>
            </a:pPr>
            <a:endParaRPr lang="en-US" sz="2800" b="1" dirty="0">
              <a:solidFill>
                <a:srgbClr val="000001"/>
              </a:solidFill>
              <a:latin typeface="Coco Gothic Bold"/>
              <a:ea typeface="Coco Gothic Bold"/>
              <a:cs typeface="Coco Gothic Bold"/>
              <a:sym typeface="Coco Gothic Bold"/>
            </a:endParaRP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The restaurant's air circulation system </a:t>
            </a: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includes fresh air ventilation, air </a:t>
            </a: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conditioning, and kitchen exhaust. Fresh </a:t>
            </a: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air enters through a ceiling vent, while most stale air is removed through the ventilation exhaust, with additional air removed via the toilet exhaust. The AC unit cools the air, and the kitchen duct removes hot air when cooking. Overall, the setup aims to balance air supply and removal effectively. </a:t>
            </a:r>
          </a:p>
        </p:txBody>
      </p:sp>
      <p:sp>
        <p:nvSpPr>
          <p:cNvPr id="12" name="TextBox 12"/>
          <p:cNvSpPr txBox="1"/>
          <p:nvPr/>
        </p:nvSpPr>
        <p:spPr>
          <a:xfrm>
            <a:off x="3098726" y="665613"/>
            <a:ext cx="10499648" cy="744371"/>
          </a:xfrm>
          <a:prstGeom prst="rect">
            <a:avLst/>
          </a:prstGeom>
        </p:spPr>
        <p:txBody>
          <a:bodyPr wrap="square" lIns="0" tIns="0" rIns="0" bIns="0" rtlCol="0" anchor="t">
            <a:spAutoFit/>
          </a:bodyPr>
          <a:lstStyle/>
          <a:p>
            <a:pPr marL="0" lvl="0" indent="0" algn="l">
              <a:lnSpc>
                <a:spcPts val="5719"/>
              </a:lnSpc>
              <a:spcBef>
                <a:spcPct val="0"/>
              </a:spcBef>
            </a:pPr>
            <a:r>
              <a:rPr lang="en-US" sz="5199" spc="-51" dirty="0">
                <a:solidFill>
                  <a:srgbClr val="000001"/>
                </a:solidFill>
                <a:latin typeface="Bobby Jones Soft"/>
                <a:ea typeface="Bobby Jones Soft"/>
                <a:cs typeface="Bobby Jones Soft"/>
                <a:sym typeface="Bobby Jones Soft"/>
              </a:rPr>
              <a:t>2.4 RESTAURANT SETUP </a:t>
            </a:r>
          </a:p>
        </p:txBody>
      </p:sp>
      <p:sp>
        <p:nvSpPr>
          <p:cNvPr id="13" name="Freeform 13"/>
          <p:cNvSpPr/>
          <p:nvPr/>
        </p:nvSpPr>
        <p:spPr>
          <a:xfrm rot="-6312220">
            <a:off x="16935631" y="9049587"/>
            <a:ext cx="1283821" cy="1387280"/>
          </a:xfrm>
          <a:custGeom>
            <a:avLst/>
            <a:gdLst/>
            <a:ahLst/>
            <a:cxnLst/>
            <a:rect l="l" t="t" r="r" b="b"/>
            <a:pathLst>
              <a:path w="1251074" h="1387280">
                <a:moveTo>
                  <a:pt x="0" y="0"/>
                </a:moveTo>
                <a:lnTo>
                  <a:pt x="1251075" y="0"/>
                </a:lnTo>
                <a:lnTo>
                  <a:pt x="1251075" y="1387280"/>
                </a:lnTo>
                <a:lnTo>
                  <a:pt x="0" y="1387280"/>
                </a:lnTo>
                <a:lnTo>
                  <a:pt x="0" y="0"/>
                </a:lnTo>
                <a:close/>
              </a:path>
            </a:pathLst>
          </a:custGeom>
          <a:blipFill>
            <a:blip r:embed="rId13">
              <a:alphaModFix amt="70000"/>
              <a:extLst>
                <a:ext uri="{96DAC541-7B7A-43D3-8B79-37D633B846F1}">
                  <asvg:svgBlip xmlns:asvg="http://schemas.microsoft.com/office/drawing/2016/SVG/main" r:embed="rId14"/>
                </a:ext>
              </a:extLst>
            </a:blip>
            <a:stretch>
              <a:fillRect/>
            </a:stretch>
          </a:blipFill>
          <a:ln cap="sq">
            <a:noFill/>
            <a:prstDash val="solid"/>
            <a:miter/>
          </a:ln>
        </p:spPr>
      </p:sp>
      <p:grpSp>
        <p:nvGrpSpPr>
          <p:cNvPr id="14" name="Group 14"/>
          <p:cNvGrpSpPr/>
          <p:nvPr/>
        </p:nvGrpSpPr>
        <p:grpSpPr>
          <a:xfrm>
            <a:off x="2416536" y="807561"/>
            <a:ext cx="247650" cy="24765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p:spPr>
        </p:sp>
        <p:sp>
          <p:nvSpPr>
            <p:cNvPr id="16" name="TextBox 16"/>
            <p:cNvSpPr txBox="1"/>
            <p:nvPr/>
          </p:nvSpPr>
          <p:spPr>
            <a:xfrm>
              <a:off x="76200" y="57150"/>
              <a:ext cx="660400" cy="679450"/>
            </a:xfrm>
            <a:prstGeom prst="rect">
              <a:avLst/>
            </a:prstGeom>
          </p:spPr>
          <p:txBody>
            <a:bodyPr lIns="50800" tIns="50800" rIns="50800" bIns="50800" rtlCol="0" anchor="ctr"/>
            <a:lstStyle/>
            <a:p>
              <a:pPr algn="ctr">
                <a:lnSpc>
                  <a:spcPts val="3120"/>
                </a:lnSpc>
              </a:pPr>
              <a:endParaRPr/>
            </a:p>
          </p:txBody>
        </p:sp>
      </p:grpSp>
      <p:sp>
        <p:nvSpPr>
          <p:cNvPr id="17" name="AutoShape 17"/>
          <p:cNvSpPr/>
          <p:nvPr/>
        </p:nvSpPr>
        <p:spPr>
          <a:xfrm flipH="1">
            <a:off x="2608321" y="171176"/>
            <a:ext cx="518316" cy="636385"/>
          </a:xfrm>
          <a:prstGeom prst="line">
            <a:avLst/>
          </a:prstGeom>
          <a:ln w="19050" cap="flat">
            <a:solidFill>
              <a:srgbClr val="000001"/>
            </a:solidFill>
            <a:prstDash val="solid"/>
            <a:headEnd type="none" w="sm" len="sm"/>
            <a:tailEnd type="none" w="sm" len="sm"/>
          </a:ln>
        </p:spPr>
      </p:sp>
      <p:sp>
        <p:nvSpPr>
          <p:cNvPr id="18" name="TextBox 17">
            <a:extLst>
              <a:ext uri="{FF2B5EF4-FFF2-40B4-BE49-F238E27FC236}">
                <a16:creationId xmlns:a16="http://schemas.microsoft.com/office/drawing/2014/main" id="{9A2B226A-866D-4845-9E49-1B7E4A0F193C}"/>
              </a:ext>
            </a:extLst>
          </p:cNvPr>
          <p:cNvSpPr txBox="1"/>
          <p:nvPr/>
        </p:nvSpPr>
        <p:spPr>
          <a:xfrm>
            <a:off x="891245" y="396216"/>
            <a:ext cx="1036909" cy="9571851"/>
          </a:xfrm>
          <a:prstGeom prst="rect">
            <a:avLst/>
          </a:prstGeom>
          <a:noFill/>
        </p:spPr>
        <p:txBody>
          <a:bodyPr wrap="square" rtlCol="0">
            <a:spAutoFit/>
          </a:bodyPr>
          <a:lstStyle/>
          <a:p>
            <a:r>
              <a:rPr lang="en-US" sz="8800" dirty="0">
                <a:latin typeface="Bobby Jones Soft" panose="020B0604020202020204" charset="0"/>
              </a:rPr>
              <a:t>METHODS</a:t>
            </a:r>
            <a:endParaRPr lang="en-PK" sz="9600" dirty="0">
              <a:latin typeface="Bobby Jones Soft" panose="020B0604020202020204" charset="0"/>
            </a:endParaRPr>
          </a:p>
        </p:txBody>
      </p:sp>
      <p:pic>
        <p:nvPicPr>
          <p:cNvPr id="26" name="Picture 25">
            <a:extLst>
              <a:ext uri="{FF2B5EF4-FFF2-40B4-BE49-F238E27FC236}">
                <a16:creationId xmlns:a16="http://schemas.microsoft.com/office/drawing/2014/main" id="{691F20A6-6632-41E2-A945-51915E3554BD}"/>
              </a:ext>
            </a:extLst>
          </p:cNvPr>
          <p:cNvPicPr>
            <a:picLocks noChangeAspect="1"/>
          </p:cNvPicPr>
          <p:nvPr/>
        </p:nvPicPr>
        <p:blipFill>
          <a:blip r:embed="rId15"/>
          <a:stretch>
            <a:fillRect/>
          </a:stretch>
        </p:blipFill>
        <p:spPr>
          <a:xfrm>
            <a:off x="9144001" y="3302998"/>
            <a:ext cx="8454618" cy="4202701"/>
          </a:xfrm>
          <a:prstGeom prst="rect">
            <a:avLst/>
          </a:prstGeom>
        </p:spPr>
      </p:pic>
    </p:spTree>
    <p:extLst>
      <p:ext uri="{BB962C8B-B14F-4D97-AF65-F5344CB8AC3E}">
        <p14:creationId xmlns:p14="http://schemas.microsoft.com/office/powerpoint/2010/main" val="22330387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D0A4"/>
        </a:solidFill>
        <a:effectLst/>
      </p:bgPr>
    </p:bg>
    <p:spTree>
      <p:nvGrpSpPr>
        <p:cNvPr id="1" name=""/>
        <p:cNvGrpSpPr/>
        <p:nvPr/>
      </p:nvGrpSpPr>
      <p:grpSpPr>
        <a:xfrm>
          <a:off x="0" y="0"/>
          <a:ext cx="0" cy="0"/>
          <a:chOff x="0" y="0"/>
          <a:chExt cx="0" cy="0"/>
        </a:xfrm>
      </p:grpSpPr>
      <p:sp>
        <p:nvSpPr>
          <p:cNvPr id="2" name="Freeform 2"/>
          <p:cNvSpPr/>
          <p:nvPr/>
        </p:nvSpPr>
        <p:spPr>
          <a:xfrm rot="3822479">
            <a:off x="12817907" y="1332562"/>
            <a:ext cx="10709775" cy="3271349"/>
          </a:xfrm>
          <a:custGeom>
            <a:avLst/>
            <a:gdLst/>
            <a:ahLst/>
            <a:cxnLst/>
            <a:rect l="l" t="t" r="r" b="b"/>
            <a:pathLst>
              <a:path w="10709775" h="3271349">
                <a:moveTo>
                  <a:pt x="0" y="0"/>
                </a:moveTo>
                <a:lnTo>
                  <a:pt x="10709775" y="0"/>
                </a:lnTo>
                <a:lnTo>
                  <a:pt x="10709775" y="3271350"/>
                </a:lnTo>
                <a:lnTo>
                  <a:pt x="0" y="327135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9263193">
            <a:off x="-1877549" y="7925957"/>
            <a:ext cx="9433900" cy="1399889"/>
          </a:xfrm>
          <a:custGeom>
            <a:avLst/>
            <a:gdLst/>
            <a:ahLst/>
            <a:cxnLst/>
            <a:rect l="l" t="t" r="r" b="b"/>
            <a:pathLst>
              <a:path w="9433900" h="1399889">
                <a:moveTo>
                  <a:pt x="0" y="0"/>
                </a:moveTo>
                <a:lnTo>
                  <a:pt x="9433900" y="0"/>
                </a:lnTo>
                <a:lnTo>
                  <a:pt x="9433900" y="1399889"/>
                </a:lnTo>
                <a:lnTo>
                  <a:pt x="0" y="1399889"/>
                </a:lnTo>
                <a:lnTo>
                  <a:pt x="0" y="0"/>
                </a:lnTo>
                <a:close/>
              </a:path>
            </a:pathLst>
          </a:custGeom>
          <a:blipFill>
            <a:blip r:embed="rId4"/>
            <a:stretch>
              <a:fillRect l="-28173" r="-43871"/>
            </a:stretch>
          </a:blipFill>
        </p:spPr>
      </p:sp>
      <p:sp>
        <p:nvSpPr>
          <p:cNvPr id="4" name="Freeform 4"/>
          <p:cNvSpPr/>
          <p:nvPr/>
        </p:nvSpPr>
        <p:spPr>
          <a:xfrm rot="1628515">
            <a:off x="-1875843" y="8051309"/>
            <a:ext cx="7590270" cy="4212600"/>
          </a:xfrm>
          <a:custGeom>
            <a:avLst/>
            <a:gdLst/>
            <a:ahLst/>
            <a:cxnLst/>
            <a:rect l="l" t="t" r="r" b="b"/>
            <a:pathLst>
              <a:path w="7590270" h="4212600">
                <a:moveTo>
                  <a:pt x="0" y="0"/>
                </a:moveTo>
                <a:lnTo>
                  <a:pt x="7590270" y="0"/>
                </a:lnTo>
                <a:lnTo>
                  <a:pt x="7590270" y="4212600"/>
                </a:lnTo>
                <a:lnTo>
                  <a:pt x="0" y="42126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230994">
            <a:off x="-313738" y="2643879"/>
            <a:ext cx="1895524" cy="1326866"/>
          </a:xfrm>
          <a:custGeom>
            <a:avLst/>
            <a:gdLst/>
            <a:ahLst/>
            <a:cxnLst/>
            <a:rect l="l" t="t" r="r" b="b"/>
            <a:pathLst>
              <a:path w="1895524" h="1326866">
                <a:moveTo>
                  <a:pt x="0" y="0"/>
                </a:moveTo>
                <a:lnTo>
                  <a:pt x="1895523" y="0"/>
                </a:lnTo>
                <a:lnTo>
                  <a:pt x="1895523" y="1326866"/>
                </a:lnTo>
                <a:lnTo>
                  <a:pt x="0" y="132686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928154" y="222232"/>
            <a:ext cx="15978847" cy="9818380"/>
          </a:xfrm>
          <a:custGeom>
            <a:avLst/>
            <a:gdLst/>
            <a:ahLst/>
            <a:cxnLst/>
            <a:rect l="l" t="t" r="r" b="b"/>
            <a:pathLst>
              <a:path w="16230600" h="8228661">
                <a:moveTo>
                  <a:pt x="0" y="0"/>
                </a:moveTo>
                <a:lnTo>
                  <a:pt x="16230600" y="0"/>
                </a:lnTo>
                <a:lnTo>
                  <a:pt x="16230600" y="8228660"/>
                </a:lnTo>
                <a:lnTo>
                  <a:pt x="0" y="8228660"/>
                </a:lnTo>
                <a:lnTo>
                  <a:pt x="0" y="0"/>
                </a:lnTo>
                <a:close/>
              </a:path>
            </a:pathLst>
          </a:custGeom>
          <a:blipFill>
            <a:blip r:embed="rId9">
              <a:extLst>
                <a:ext uri="{96DAC541-7B7A-43D3-8B79-37D633B846F1}">
                  <asvg:svgBlip xmlns:asvg="http://schemas.microsoft.com/office/drawing/2016/SVG/main" r:embed="rId10"/>
                </a:ext>
              </a:extLst>
            </a:blip>
            <a:stretch>
              <a:fillRect l="-9147" t="-28380" r="-8749" b="-96553"/>
            </a:stretch>
          </a:blipFill>
          <a:ln cap="sq">
            <a:noFill/>
            <a:prstDash val="solid"/>
            <a:miter/>
          </a:ln>
        </p:spPr>
        <p:txBody>
          <a:bodyPr/>
          <a:lstStyle/>
          <a:p>
            <a:endParaRPr lang="en-PK" dirty="0"/>
          </a:p>
        </p:txBody>
      </p:sp>
      <p:sp>
        <p:nvSpPr>
          <p:cNvPr id="7" name="Freeform 7"/>
          <p:cNvSpPr/>
          <p:nvPr/>
        </p:nvSpPr>
        <p:spPr>
          <a:xfrm rot="-8029901">
            <a:off x="18074456" y="2071968"/>
            <a:ext cx="10709775" cy="3271349"/>
          </a:xfrm>
          <a:custGeom>
            <a:avLst/>
            <a:gdLst/>
            <a:ahLst/>
            <a:cxnLst/>
            <a:rect l="l" t="t" r="r" b="b"/>
            <a:pathLst>
              <a:path w="10709775" h="3271349">
                <a:moveTo>
                  <a:pt x="0" y="0"/>
                </a:moveTo>
                <a:lnTo>
                  <a:pt x="10709775" y="0"/>
                </a:lnTo>
                <a:lnTo>
                  <a:pt x="10709775" y="3271349"/>
                </a:lnTo>
                <a:lnTo>
                  <a:pt x="0" y="3271349"/>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1" name="TextBox 11"/>
          <p:cNvSpPr txBox="1"/>
          <p:nvPr/>
        </p:nvSpPr>
        <p:spPr>
          <a:xfrm>
            <a:off x="2294145" y="1350834"/>
            <a:ext cx="15246887" cy="7669215"/>
          </a:xfrm>
          <a:prstGeom prst="rect">
            <a:avLst/>
          </a:prstGeom>
        </p:spPr>
        <p:txBody>
          <a:bodyPr wrap="square" lIns="0" tIns="0" rIns="0" bIns="0" rtlCol="0" anchor="t">
            <a:spAutoFit/>
          </a:bodyPr>
          <a:lstStyle/>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The air circulation in the restaurant depends on the use of three systems: </a:t>
            </a:r>
          </a:p>
          <a:p>
            <a:pPr marL="457200" lvl="0" indent="-457200" algn="l">
              <a:lnSpc>
                <a:spcPts val="3957"/>
              </a:lnSpc>
              <a:spcBef>
                <a:spcPct val="0"/>
              </a:spcBef>
              <a:buFont typeface="Wingdings" panose="05000000000000000000" pitchFamily="2" charset="2"/>
              <a:buChar char="q"/>
            </a:pPr>
            <a:r>
              <a:rPr lang="en-US" sz="2800" b="1" dirty="0">
                <a:solidFill>
                  <a:srgbClr val="000001"/>
                </a:solidFill>
                <a:latin typeface="Coco Gothic Bold"/>
                <a:ea typeface="Coco Gothic Bold"/>
                <a:cs typeface="Coco Gothic Bold"/>
                <a:sym typeface="Coco Gothic Bold"/>
              </a:rPr>
              <a:t>Ventilation.</a:t>
            </a:r>
          </a:p>
          <a:p>
            <a:pPr marL="457200" lvl="0" indent="-457200" algn="l">
              <a:lnSpc>
                <a:spcPts val="3957"/>
              </a:lnSpc>
              <a:spcBef>
                <a:spcPct val="0"/>
              </a:spcBef>
              <a:buFont typeface="Wingdings" panose="05000000000000000000" pitchFamily="2" charset="2"/>
              <a:buChar char="q"/>
            </a:pPr>
            <a:r>
              <a:rPr lang="en-US" sz="2800" b="1" dirty="0">
                <a:solidFill>
                  <a:srgbClr val="000001"/>
                </a:solidFill>
                <a:latin typeface="Coco Gothic Bold"/>
                <a:ea typeface="Coco Gothic Bold"/>
                <a:cs typeface="Coco Gothic Bold"/>
                <a:sym typeface="Coco Gothic Bold"/>
              </a:rPr>
              <a:t>Air conditioning (AC).</a:t>
            </a:r>
          </a:p>
          <a:p>
            <a:pPr marL="457200" lvl="0" indent="-457200" algn="l">
              <a:lnSpc>
                <a:spcPts val="3957"/>
              </a:lnSpc>
              <a:spcBef>
                <a:spcPct val="0"/>
              </a:spcBef>
              <a:buFont typeface="Wingdings" panose="05000000000000000000" pitchFamily="2" charset="2"/>
              <a:buChar char="q"/>
            </a:pPr>
            <a:r>
              <a:rPr lang="en-US" sz="2800" b="1" dirty="0">
                <a:solidFill>
                  <a:srgbClr val="000001"/>
                </a:solidFill>
                <a:latin typeface="Coco Gothic Bold"/>
                <a:ea typeface="Coco Gothic Bold"/>
                <a:cs typeface="Coco Gothic Bold"/>
                <a:sym typeface="Coco Gothic Bold"/>
              </a:rPr>
              <a:t>Kitchen exhaust. </a:t>
            </a:r>
          </a:p>
          <a:p>
            <a:pPr lvl="0" algn="l">
              <a:lnSpc>
                <a:spcPts val="3957"/>
              </a:lnSpc>
              <a:spcBef>
                <a:spcPct val="0"/>
              </a:spcBef>
            </a:pPr>
            <a:r>
              <a:rPr lang="en-US" sz="2800" b="1" dirty="0">
                <a:solidFill>
                  <a:srgbClr val="000001"/>
                </a:solidFill>
                <a:latin typeface="Coco Gothic Bold"/>
                <a:ea typeface="Coco Gothic Bold"/>
                <a:cs typeface="Coco Gothic Bold"/>
                <a:sym typeface="Coco Gothic Bold"/>
              </a:rPr>
              <a:t>When the kitchen exhaust is off, the air exchange rate drops from 12.8 to 4.5 times per hour, and the AC does not affect this rate.</a:t>
            </a:r>
          </a:p>
          <a:p>
            <a:pPr lvl="0" algn="l">
              <a:lnSpc>
                <a:spcPts val="3957"/>
              </a:lnSpc>
              <a:spcBef>
                <a:spcPct val="0"/>
              </a:spcBef>
            </a:pPr>
            <a:endParaRPr lang="en-US" sz="2800" b="1" dirty="0">
              <a:solidFill>
                <a:srgbClr val="000001"/>
              </a:solidFill>
              <a:latin typeface="Coco Gothic Bold"/>
              <a:ea typeface="Coco Gothic Bold"/>
              <a:cs typeface="Coco Gothic Bold"/>
              <a:sym typeface="Coco Gothic Bold"/>
            </a:endParaRPr>
          </a:p>
          <a:p>
            <a:pPr>
              <a:lnSpc>
                <a:spcPts val="3957"/>
              </a:lnSpc>
              <a:spcBef>
                <a:spcPct val="0"/>
              </a:spcBef>
            </a:pPr>
            <a:r>
              <a:rPr lang="en-US" sz="2800" b="1" dirty="0">
                <a:solidFill>
                  <a:srgbClr val="000001"/>
                </a:solidFill>
                <a:latin typeface="Coco Gothic Bold"/>
                <a:ea typeface="Coco Gothic Bold"/>
                <a:cs typeface="Coco Gothic Bold"/>
                <a:sym typeface="Coco Gothic Bold"/>
              </a:rPr>
              <a:t>Five different cases are created</a:t>
            </a:r>
          </a:p>
          <a:p>
            <a:pPr>
              <a:lnSpc>
                <a:spcPts val="3957"/>
              </a:lnSpc>
              <a:spcBef>
                <a:spcPct val="0"/>
              </a:spcBef>
            </a:pPr>
            <a:r>
              <a:rPr lang="en-US" sz="2800" b="1" dirty="0">
                <a:solidFill>
                  <a:srgbClr val="000001"/>
                </a:solidFill>
                <a:latin typeface="Coco Gothic Bold"/>
                <a:ea typeface="Coco Gothic Bold"/>
                <a:cs typeface="Coco Gothic Bold"/>
                <a:sym typeface="Coco Gothic Bold"/>
              </a:rPr>
              <a:t>for this study based on how </a:t>
            </a:r>
          </a:p>
          <a:p>
            <a:pPr>
              <a:lnSpc>
                <a:spcPts val="3957"/>
              </a:lnSpc>
              <a:spcBef>
                <a:spcPct val="0"/>
              </a:spcBef>
            </a:pPr>
            <a:r>
              <a:rPr lang="en-US" sz="2800" b="1" dirty="0">
                <a:solidFill>
                  <a:srgbClr val="000001"/>
                </a:solidFill>
                <a:latin typeface="Coco Gothic Bold"/>
                <a:ea typeface="Coco Gothic Bold"/>
                <a:cs typeface="Coco Gothic Bold"/>
                <a:sym typeface="Coco Gothic Bold"/>
              </a:rPr>
              <a:t>these factors—like air circulation,</a:t>
            </a:r>
          </a:p>
          <a:p>
            <a:pPr>
              <a:lnSpc>
                <a:spcPts val="3957"/>
              </a:lnSpc>
              <a:spcBef>
                <a:spcPct val="0"/>
              </a:spcBef>
            </a:pPr>
            <a:r>
              <a:rPr lang="en-US" sz="2800" b="1" dirty="0">
                <a:solidFill>
                  <a:srgbClr val="000001"/>
                </a:solidFill>
                <a:latin typeface="Coco Gothic Bold"/>
                <a:ea typeface="Coco Gothic Bold"/>
                <a:cs typeface="Coco Gothic Bold"/>
                <a:sym typeface="Coco Gothic Bold"/>
              </a:rPr>
              <a:t>partitions, and distances—affect</a:t>
            </a:r>
          </a:p>
          <a:p>
            <a:pPr>
              <a:lnSpc>
                <a:spcPts val="3957"/>
              </a:lnSpc>
              <a:spcBef>
                <a:spcPct val="0"/>
              </a:spcBef>
            </a:pPr>
            <a:r>
              <a:rPr lang="en-US" sz="2800" b="1" dirty="0">
                <a:solidFill>
                  <a:srgbClr val="000001"/>
                </a:solidFill>
                <a:latin typeface="Coco Gothic Bold"/>
                <a:ea typeface="Coco Gothic Bold"/>
                <a:cs typeface="Coco Gothic Bold"/>
                <a:sym typeface="Coco Gothic Bold"/>
              </a:rPr>
              <a:t>air mixing and dispersion. Details </a:t>
            </a:r>
          </a:p>
          <a:p>
            <a:pPr>
              <a:lnSpc>
                <a:spcPts val="3957"/>
              </a:lnSpc>
              <a:spcBef>
                <a:spcPct val="0"/>
              </a:spcBef>
            </a:pPr>
            <a:r>
              <a:rPr lang="en-US" sz="2800" b="1" dirty="0">
                <a:solidFill>
                  <a:srgbClr val="000001"/>
                </a:solidFill>
                <a:latin typeface="Coco Gothic Bold"/>
                <a:ea typeface="Coco Gothic Bold"/>
                <a:cs typeface="Coco Gothic Bold"/>
                <a:sym typeface="Coco Gothic Bold"/>
              </a:rPr>
              <a:t>of each case are provided in this </a:t>
            </a:r>
          </a:p>
          <a:p>
            <a:pPr>
              <a:lnSpc>
                <a:spcPts val="3957"/>
              </a:lnSpc>
              <a:spcBef>
                <a:spcPct val="0"/>
              </a:spcBef>
            </a:pPr>
            <a:r>
              <a:rPr lang="en-US" sz="2800" b="1" dirty="0">
                <a:solidFill>
                  <a:srgbClr val="000001"/>
                </a:solidFill>
                <a:latin typeface="Coco Gothic Bold"/>
                <a:ea typeface="Coco Gothic Bold"/>
                <a:cs typeface="Coco Gothic Bold"/>
                <a:sym typeface="Coco Gothic Bold"/>
              </a:rPr>
              <a:t>table.</a:t>
            </a:r>
          </a:p>
          <a:p>
            <a:pPr>
              <a:lnSpc>
                <a:spcPts val="3957"/>
              </a:lnSpc>
              <a:spcBef>
                <a:spcPct val="0"/>
              </a:spcBef>
            </a:pPr>
            <a:endParaRPr lang="en-US" sz="2800" b="1" dirty="0">
              <a:solidFill>
                <a:srgbClr val="000001"/>
              </a:solidFill>
              <a:latin typeface="Coco Gothic Bold"/>
              <a:ea typeface="Coco Gothic Bold"/>
              <a:cs typeface="Coco Gothic Bold"/>
              <a:sym typeface="Coco Gothic Bold"/>
            </a:endParaRPr>
          </a:p>
        </p:txBody>
      </p:sp>
      <p:sp>
        <p:nvSpPr>
          <p:cNvPr id="12" name="TextBox 12"/>
          <p:cNvSpPr txBox="1"/>
          <p:nvPr/>
        </p:nvSpPr>
        <p:spPr>
          <a:xfrm>
            <a:off x="3175266" y="477208"/>
            <a:ext cx="10499648" cy="744371"/>
          </a:xfrm>
          <a:prstGeom prst="rect">
            <a:avLst/>
          </a:prstGeom>
        </p:spPr>
        <p:txBody>
          <a:bodyPr wrap="square" lIns="0" tIns="0" rIns="0" bIns="0" rtlCol="0" anchor="t">
            <a:spAutoFit/>
          </a:bodyPr>
          <a:lstStyle/>
          <a:p>
            <a:pPr marL="0" lvl="0" indent="0" algn="l">
              <a:lnSpc>
                <a:spcPts val="5719"/>
              </a:lnSpc>
              <a:spcBef>
                <a:spcPct val="0"/>
              </a:spcBef>
            </a:pPr>
            <a:r>
              <a:rPr lang="en-US" sz="5199" spc="-51" dirty="0">
                <a:solidFill>
                  <a:srgbClr val="000001"/>
                </a:solidFill>
                <a:latin typeface="Bobby Jones Soft"/>
                <a:ea typeface="Bobby Jones Soft"/>
                <a:cs typeface="Bobby Jones Soft"/>
                <a:sym typeface="Bobby Jones Soft"/>
              </a:rPr>
              <a:t>2.4.1  CASES </a:t>
            </a:r>
          </a:p>
        </p:txBody>
      </p:sp>
      <p:sp>
        <p:nvSpPr>
          <p:cNvPr id="13" name="Freeform 13"/>
          <p:cNvSpPr/>
          <p:nvPr/>
        </p:nvSpPr>
        <p:spPr>
          <a:xfrm rot="-6312220">
            <a:off x="16935631" y="9049587"/>
            <a:ext cx="1283821" cy="1387280"/>
          </a:xfrm>
          <a:custGeom>
            <a:avLst/>
            <a:gdLst/>
            <a:ahLst/>
            <a:cxnLst/>
            <a:rect l="l" t="t" r="r" b="b"/>
            <a:pathLst>
              <a:path w="1251074" h="1387280">
                <a:moveTo>
                  <a:pt x="0" y="0"/>
                </a:moveTo>
                <a:lnTo>
                  <a:pt x="1251075" y="0"/>
                </a:lnTo>
                <a:lnTo>
                  <a:pt x="1251075" y="1387280"/>
                </a:lnTo>
                <a:lnTo>
                  <a:pt x="0" y="1387280"/>
                </a:lnTo>
                <a:lnTo>
                  <a:pt x="0" y="0"/>
                </a:lnTo>
                <a:close/>
              </a:path>
            </a:pathLst>
          </a:custGeom>
          <a:blipFill>
            <a:blip r:embed="rId13">
              <a:alphaModFix amt="70000"/>
              <a:extLst>
                <a:ext uri="{96DAC541-7B7A-43D3-8B79-37D633B846F1}">
                  <asvg:svgBlip xmlns:asvg="http://schemas.microsoft.com/office/drawing/2016/SVG/main" r:embed="rId14"/>
                </a:ext>
              </a:extLst>
            </a:blip>
            <a:stretch>
              <a:fillRect/>
            </a:stretch>
          </a:blipFill>
          <a:ln cap="sq">
            <a:noFill/>
            <a:prstDash val="solid"/>
            <a:miter/>
          </a:ln>
        </p:spPr>
      </p:sp>
      <p:grpSp>
        <p:nvGrpSpPr>
          <p:cNvPr id="14" name="Group 14"/>
          <p:cNvGrpSpPr/>
          <p:nvPr/>
        </p:nvGrpSpPr>
        <p:grpSpPr>
          <a:xfrm>
            <a:off x="2416536" y="807561"/>
            <a:ext cx="247650" cy="24765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p:spPr>
        </p:sp>
        <p:sp>
          <p:nvSpPr>
            <p:cNvPr id="16" name="TextBox 16"/>
            <p:cNvSpPr txBox="1"/>
            <p:nvPr/>
          </p:nvSpPr>
          <p:spPr>
            <a:xfrm>
              <a:off x="76200" y="57150"/>
              <a:ext cx="660400" cy="679450"/>
            </a:xfrm>
            <a:prstGeom prst="rect">
              <a:avLst/>
            </a:prstGeom>
          </p:spPr>
          <p:txBody>
            <a:bodyPr lIns="50800" tIns="50800" rIns="50800" bIns="50800" rtlCol="0" anchor="ctr"/>
            <a:lstStyle/>
            <a:p>
              <a:pPr algn="ctr">
                <a:lnSpc>
                  <a:spcPts val="3120"/>
                </a:lnSpc>
              </a:pPr>
              <a:endParaRPr/>
            </a:p>
          </p:txBody>
        </p:sp>
      </p:grpSp>
      <p:sp>
        <p:nvSpPr>
          <p:cNvPr id="17" name="AutoShape 17"/>
          <p:cNvSpPr/>
          <p:nvPr/>
        </p:nvSpPr>
        <p:spPr>
          <a:xfrm flipH="1">
            <a:off x="2608321" y="171176"/>
            <a:ext cx="518316" cy="636385"/>
          </a:xfrm>
          <a:prstGeom prst="line">
            <a:avLst/>
          </a:prstGeom>
          <a:ln w="19050" cap="flat">
            <a:solidFill>
              <a:srgbClr val="000001"/>
            </a:solidFill>
            <a:prstDash val="solid"/>
            <a:headEnd type="none" w="sm" len="sm"/>
            <a:tailEnd type="none" w="sm" len="sm"/>
          </a:ln>
        </p:spPr>
      </p:sp>
      <p:sp>
        <p:nvSpPr>
          <p:cNvPr id="18" name="TextBox 17">
            <a:extLst>
              <a:ext uri="{FF2B5EF4-FFF2-40B4-BE49-F238E27FC236}">
                <a16:creationId xmlns:a16="http://schemas.microsoft.com/office/drawing/2014/main" id="{9A2B226A-866D-4845-9E49-1B7E4A0F193C}"/>
              </a:ext>
            </a:extLst>
          </p:cNvPr>
          <p:cNvSpPr txBox="1"/>
          <p:nvPr/>
        </p:nvSpPr>
        <p:spPr>
          <a:xfrm>
            <a:off x="891245" y="396216"/>
            <a:ext cx="1036909" cy="9571851"/>
          </a:xfrm>
          <a:prstGeom prst="rect">
            <a:avLst/>
          </a:prstGeom>
          <a:noFill/>
        </p:spPr>
        <p:txBody>
          <a:bodyPr wrap="square" rtlCol="0">
            <a:spAutoFit/>
          </a:bodyPr>
          <a:lstStyle/>
          <a:p>
            <a:r>
              <a:rPr lang="en-US" sz="8800" dirty="0">
                <a:latin typeface="Bobby Jones Soft" panose="020B0604020202020204" charset="0"/>
              </a:rPr>
              <a:t>METHODS</a:t>
            </a:r>
            <a:endParaRPr lang="en-PK" sz="9600" dirty="0">
              <a:latin typeface="Bobby Jones Soft" panose="020B0604020202020204" charset="0"/>
            </a:endParaRPr>
          </a:p>
        </p:txBody>
      </p:sp>
      <p:pic>
        <p:nvPicPr>
          <p:cNvPr id="10" name="Picture 9">
            <a:extLst>
              <a:ext uri="{FF2B5EF4-FFF2-40B4-BE49-F238E27FC236}">
                <a16:creationId xmlns:a16="http://schemas.microsoft.com/office/drawing/2014/main" id="{AC52C700-9491-415D-BC9A-E2D194AAA869}"/>
              </a:ext>
            </a:extLst>
          </p:cNvPr>
          <p:cNvPicPr>
            <a:picLocks noChangeAspect="1"/>
          </p:cNvPicPr>
          <p:nvPr/>
        </p:nvPicPr>
        <p:blipFill>
          <a:blip r:embed="rId15"/>
          <a:stretch>
            <a:fillRect/>
          </a:stretch>
        </p:blipFill>
        <p:spPr>
          <a:xfrm>
            <a:off x="8168568" y="4423021"/>
            <a:ext cx="9445813" cy="4892651"/>
          </a:xfrm>
          <a:prstGeom prst="rect">
            <a:avLst/>
          </a:prstGeom>
        </p:spPr>
      </p:pic>
    </p:spTree>
    <p:extLst>
      <p:ext uri="{BB962C8B-B14F-4D97-AF65-F5344CB8AC3E}">
        <p14:creationId xmlns:p14="http://schemas.microsoft.com/office/powerpoint/2010/main" val="9431212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D0A4"/>
        </a:solidFill>
        <a:effectLst/>
      </p:bgPr>
    </p:bg>
    <p:spTree>
      <p:nvGrpSpPr>
        <p:cNvPr id="1" name=""/>
        <p:cNvGrpSpPr/>
        <p:nvPr/>
      </p:nvGrpSpPr>
      <p:grpSpPr>
        <a:xfrm>
          <a:off x="0" y="0"/>
          <a:ext cx="0" cy="0"/>
          <a:chOff x="0" y="0"/>
          <a:chExt cx="0" cy="0"/>
        </a:xfrm>
      </p:grpSpPr>
      <p:sp>
        <p:nvSpPr>
          <p:cNvPr id="2" name="Freeform 2"/>
          <p:cNvSpPr/>
          <p:nvPr/>
        </p:nvSpPr>
        <p:spPr>
          <a:xfrm rot="3822479">
            <a:off x="12817907" y="1332562"/>
            <a:ext cx="10709775" cy="3271349"/>
          </a:xfrm>
          <a:custGeom>
            <a:avLst/>
            <a:gdLst/>
            <a:ahLst/>
            <a:cxnLst/>
            <a:rect l="l" t="t" r="r" b="b"/>
            <a:pathLst>
              <a:path w="10709775" h="3271349">
                <a:moveTo>
                  <a:pt x="0" y="0"/>
                </a:moveTo>
                <a:lnTo>
                  <a:pt x="10709775" y="0"/>
                </a:lnTo>
                <a:lnTo>
                  <a:pt x="10709775" y="3271350"/>
                </a:lnTo>
                <a:lnTo>
                  <a:pt x="0" y="327135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9263193">
            <a:off x="-1877549" y="7925957"/>
            <a:ext cx="9433900" cy="1399889"/>
          </a:xfrm>
          <a:custGeom>
            <a:avLst/>
            <a:gdLst/>
            <a:ahLst/>
            <a:cxnLst/>
            <a:rect l="l" t="t" r="r" b="b"/>
            <a:pathLst>
              <a:path w="9433900" h="1399889">
                <a:moveTo>
                  <a:pt x="0" y="0"/>
                </a:moveTo>
                <a:lnTo>
                  <a:pt x="9433900" y="0"/>
                </a:lnTo>
                <a:lnTo>
                  <a:pt x="9433900" y="1399889"/>
                </a:lnTo>
                <a:lnTo>
                  <a:pt x="0" y="1399889"/>
                </a:lnTo>
                <a:lnTo>
                  <a:pt x="0" y="0"/>
                </a:lnTo>
                <a:close/>
              </a:path>
            </a:pathLst>
          </a:custGeom>
          <a:blipFill>
            <a:blip r:embed="rId4"/>
            <a:stretch>
              <a:fillRect l="-28173" r="-43871"/>
            </a:stretch>
          </a:blipFill>
        </p:spPr>
      </p:sp>
      <p:sp>
        <p:nvSpPr>
          <p:cNvPr id="4" name="Freeform 4"/>
          <p:cNvSpPr/>
          <p:nvPr/>
        </p:nvSpPr>
        <p:spPr>
          <a:xfrm rot="1628515">
            <a:off x="-1875843" y="8051309"/>
            <a:ext cx="7590270" cy="4212600"/>
          </a:xfrm>
          <a:custGeom>
            <a:avLst/>
            <a:gdLst/>
            <a:ahLst/>
            <a:cxnLst/>
            <a:rect l="l" t="t" r="r" b="b"/>
            <a:pathLst>
              <a:path w="7590270" h="4212600">
                <a:moveTo>
                  <a:pt x="0" y="0"/>
                </a:moveTo>
                <a:lnTo>
                  <a:pt x="7590270" y="0"/>
                </a:lnTo>
                <a:lnTo>
                  <a:pt x="7590270" y="4212600"/>
                </a:lnTo>
                <a:lnTo>
                  <a:pt x="0" y="42126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230994">
            <a:off x="-313738" y="2643879"/>
            <a:ext cx="1895524" cy="1326866"/>
          </a:xfrm>
          <a:custGeom>
            <a:avLst/>
            <a:gdLst/>
            <a:ahLst/>
            <a:cxnLst/>
            <a:rect l="l" t="t" r="r" b="b"/>
            <a:pathLst>
              <a:path w="1895524" h="1326866">
                <a:moveTo>
                  <a:pt x="0" y="0"/>
                </a:moveTo>
                <a:lnTo>
                  <a:pt x="1895523" y="0"/>
                </a:lnTo>
                <a:lnTo>
                  <a:pt x="1895523" y="1326866"/>
                </a:lnTo>
                <a:lnTo>
                  <a:pt x="0" y="132686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928154" y="222232"/>
            <a:ext cx="15978847" cy="9818380"/>
          </a:xfrm>
          <a:custGeom>
            <a:avLst/>
            <a:gdLst/>
            <a:ahLst/>
            <a:cxnLst/>
            <a:rect l="l" t="t" r="r" b="b"/>
            <a:pathLst>
              <a:path w="16230600" h="8228661">
                <a:moveTo>
                  <a:pt x="0" y="0"/>
                </a:moveTo>
                <a:lnTo>
                  <a:pt x="16230600" y="0"/>
                </a:lnTo>
                <a:lnTo>
                  <a:pt x="16230600" y="8228660"/>
                </a:lnTo>
                <a:lnTo>
                  <a:pt x="0" y="8228660"/>
                </a:lnTo>
                <a:lnTo>
                  <a:pt x="0" y="0"/>
                </a:lnTo>
                <a:close/>
              </a:path>
            </a:pathLst>
          </a:custGeom>
          <a:blipFill>
            <a:blip r:embed="rId9">
              <a:extLst>
                <a:ext uri="{96DAC541-7B7A-43D3-8B79-37D633B846F1}">
                  <asvg:svgBlip xmlns:asvg="http://schemas.microsoft.com/office/drawing/2016/SVG/main" r:embed="rId10"/>
                </a:ext>
              </a:extLst>
            </a:blip>
            <a:stretch>
              <a:fillRect l="-9147" t="-28380" r="-8749" b="-96553"/>
            </a:stretch>
          </a:blipFill>
          <a:ln cap="sq">
            <a:noFill/>
            <a:prstDash val="solid"/>
            <a:miter/>
          </a:ln>
        </p:spPr>
        <p:txBody>
          <a:bodyPr/>
          <a:lstStyle/>
          <a:p>
            <a:endParaRPr lang="en-PK" dirty="0"/>
          </a:p>
        </p:txBody>
      </p:sp>
      <p:sp>
        <p:nvSpPr>
          <p:cNvPr id="7" name="Freeform 7"/>
          <p:cNvSpPr/>
          <p:nvPr/>
        </p:nvSpPr>
        <p:spPr>
          <a:xfrm rot="-8029901">
            <a:off x="18074456" y="2071968"/>
            <a:ext cx="10709775" cy="3271349"/>
          </a:xfrm>
          <a:custGeom>
            <a:avLst/>
            <a:gdLst/>
            <a:ahLst/>
            <a:cxnLst/>
            <a:rect l="l" t="t" r="r" b="b"/>
            <a:pathLst>
              <a:path w="10709775" h="3271349">
                <a:moveTo>
                  <a:pt x="0" y="0"/>
                </a:moveTo>
                <a:lnTo>
                  <a:pt x="10709775" y="0"/>
                </a:lnTo>
                <a:lnTo>
                  <a:pt x="10709775" y="3271349"/>
                </a:lnTo>
                <a:lnTo>
                  <a:pt x="0" y="3271349"/>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1" name="TextBox 11"/>
          <p:cNvSpPr txBox="1"/>
          <p:nvPr/>
        </p:nvSpPr>
        <p:spPr>
          <a:xfrm>
            <a:off x="2240347" y="1350834"/>
            <a:ext cx="15300685" cy="8182176"/>
          </a:xfrm>
          <a:prstGeom prst="rect">
            <a:avLst/>
          </a:prstGeom>
        </p:spPr>
        <p:txBody>
          <a:bodyPr wrap="square" lIns="0" tIns="0" rIns="0" bIns="0" rtlCol="0" anchor="t">
            <a:spAutoFit/>
          </a:bodyPr>
          <a:lstStyle/>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The simulations use a tool called CUBE, which </a:t>
            </a: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divides the space into cubic blocks for detailed</a:t>
            </a: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airflow modeling. The mesh is finer near the mouth</a:t>
            </a:r>
          </a:p>
          <a:p>
            <a:pPr marL="0" lvl="0" indent="0" algn="l">
              <a:lnSpc>
                <a:spcPts val="3957"/>
              </a:lnSpc>
              <a:spcBef>
                <a:spcPct val="0"/>
              </a:spcBef>
            </a:pPr>
            <a:r>
              <a:rPr lang="en-US" sz="2800" b="1" dirty="0">
                <a:solidFill>
                  <a:srgbClr val="FF0000"/>
                </a:solidFill>
                <a:latin typeface="Coco Gothic Bold"/>
                <a:ea typeface="Coco Gothic Bold"/>
                <a:cs typeface="Coco Gothic Bold"/>
                <a:sym typeface="Coco Gothic Bold"/>
              </a:rPr>
              <a:t> (4.27 mm) </a:t>
            </a:r>
            <a:r>
              <a:rPr lang="en-US" sz="2800" b="1" dirty="0">
                <a:solidFill>
                  <a:srgbClr val="000001"/>
                </a:solidFill>
                <a:latin typeface="Coco Gothic Bold"/>
                <a:ea typeface="Coco Gothic Bold"/>
                <a:cs typeface="Coco Gothic Bold"/>
                <a:sym typeface="Coco Gothic Bold"/>
              </a:rPr>
              <a:t>and coarser further away </a:t>
            </a:r>
            <a:r>
              <a:rPr lang="en-US" sz="2800" b="1" dirty="0">
                <a:solidFill>
                  <a:srgbClr val="FF0000"/>
                </a:solidFill>
                <a:latin typeface="Coco Gothic Bold"/>
                <a:ea typeface="Coco Gothic Bold"/>
                <a:cs typeface="Coco Gothic Bold"/>
                <a:sym typeface="Coco Gothic Bold"/>
              </a:rPr>
              <a:t>(17.08 mm).</a:t>
            </a:r>
          </a:p>
          <a:p>
            <a:pPr marL="0" lvl="0" indent="0" algn="l">
              <a:lnSpc>
                <a:spcPts val="3957"/>
              </a:lnSpc>
              <a:spcBef>
                <a:spcPct val="0"/>
              </a:spcBef>
            </a:pPr>
            <a:endParaRPr lang="en-US" sz="2800" b="1" dirty="0">
              <a:solidFill>
                <a:srgbClr val="000001"/>
              </a:solidFill>
              <a:latin typeface="Coco Gothic Bold"/>
              <a:ea typeface="Coco Gothic Bold"/>
              <a:cs typeface="Coco Gothic Bold"/>
              <a:sym typeface="Coco Gothic Bold"/>
            </a:endParaRP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The model assumes a skin temperature of </a:t>
            </a:r>
            <a:r>
              <a:rPr lang="en-US" sz="2800" b="1" dirty="0">
                <a:solidFill>
                  <a:srgbClr val="FF0000"/>
                </a:solidFill>
                <a:latin typeface="Coco Gothic Bold"/>
                <a:ea typeface="Coco Gothic Bold"/>
                <a:cs typeface="Coco Gothic Bold"/>
                <a:sym typeface="Coco Gothic Bold"/>
              </a:rPr>
              <a:t>300 K </a:t>
            </a: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and sets initial conditions to standard room levels: </a:t>
            </a:r>
          </a:p>
          <a:p>
            <a:pPr marL="0" lvl="0" indent="0" algn="l">
              <a:lnSpc>
                <a:spcPts val="3957"/>
              </a:lnSpc>
              <a:spcBef>
                <a:spcPct val="0"/>
              </a:spcBef>
            </a:pPr>
            <a:r>
              <a:rPr lang="en-US" sz="2800" b="1" dirty="0">
                <a:solidFill>
                  <a:srgbClr val="FF0000"/>
                </a:solidFill>
                <a:latin typeface="Coco Gothic Bold"/>
                <a:ea typeface="Coco Gothic Bold"/>
                <a:cs typeface="Coco Gothic Bold"/>
                <a:sym typeface="Coco Gothic Bold"/>
              </a:rPr>
              <a:t>297 K, 101.3 kPa </a:t>
            </a:r>
            <a:r>
              <a:rPr lang="en-US" sz="2800" b="1" dirty="0">
                <a:solidFill>
                  <a:srgbClr val="000001"/>
                </a:solidFill>
                <a:latin typeface="Coco Gothic Bold"/>
                <a:ea typeface="Coco Gothic Bold"/>
                <a:cs typeface="Coco Gothic Bold"/>
                <a:sym typeface="Coco Gothic Bold"/>
              </a:rPr>
              <a:t>pressure, and </a:t>
            </a:r>
            <a:r>
              <a:rPr lang="en-US" sz="2800" b="1" dirty="0">
                <a:solidFill>
                  <a:srgbClr val="FF0000"/>
                </a:solidFill>
                <a:latin typeface="Coco Gothic Bold"/>
                <a:ea typeface="Coco Gothic Bold"/>
                <a:cs typeface="Coco Gothic Bold"/>
                <a:sym typeface="Coco Gothic Bold"/>
              </a:rPr>
              <a:t>60%</a:t>
            </a:r>
            <a:r>
              <a:rPr lang="en-US" sz="2800" b="1" dirty="0">
                <a:solidFill>
                  <a:srgbClr val="000001"/>
                </a:solidFill>
                <a:latin typeface="Coco Gothic Bold"/>
                <a:ea typeface="Coco Gothic Bold"/>
                <a:cs typeface="Coco Gothic Bold"/>
                <a:sym typeface="Coco Gothic Bold"/>
              </a:rPr>
              <a:t> humidity. The </a:t>
            </a: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mouth is modeled as a circular shape, and air from</a:t>
            </a: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 it is at </a:t>
            </a:r>
            <a:r>
              <a:rPr lang="en-US" sz="2800" b="1" dirty="0">
                <a:solidFill>
                  <a:srgbClr val="FF0000"/>
                </a:solidFill>
                <a:latin typeface="Coco Gothic Bold"/>
                <a:ea typeface="Coco Gothic Bold"/>
                <a:cs typeface="Coco Gothic Bold"/>
                <a:sym typeface="Coco Gothic Bold"/>
              </a:rPr>
              <a:t>95% </a:t>
            </a:r>
            <a:r>
              <a:rPr lang="en-US" sz="2800" b="1" dirty="0">
                <a:solidFill>
                  <a:srgbClr val="000001"/>
                </a:solidFill>
                <a:latin typeface="Coco Gothic Bold"/>
                <a:ea typeface="Coco Gothic Bold"/>
                <a:cs typeface="Coco Gothic Bold"/>
                <a:sym typeface="Coco Gothic Bold"/>
              </a:rPr>
              <a:t>humidity.</a:t>
            </a:r>
          </a:p>
          <a:p>
            <a:pPr marL="0" lvl="0" indent="0" algn="l">
              <a:lnSpc>
                <a:spcPts val="3957"/>
              </a:lnSpc>
              <a:spcBef>
                <a:spcPct val="0"/>
              </a:spcBef>
            </a:pPr>
            <a:endParaRPr lang="en-US" sz="2800" b="1" dirty="0">
              <a:solidFill>
                <a:srgbClr val="000001"/>
              </a:solidFill>
              <a:latin typeface="Coco Gothic Bold"/>
              <a:ea typeface="Coco Gothic Bold"/>
              <a:cs typeface="Coco Gothic Bold"/>
              <a:sym typeface="Coco Gothic Bold"/>
            </a:endParaRP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Droplets from speaking are injected into the </a:t>
            </a: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simulation with a temperature of </a:t>
            </a:r>
            <a:r>
              <a:rPr lang="en-US" sz="2800" b="1" dirty="0">
                <a:solidFill>
                  <a:srgbClr val="FF0000"/>
                </a:solidFill>
                <a:latin typeface="Coco Gothic Bold"/>
                <a:ea typeface="Coco Gothic Bold"/>
                <a:cs typeface="Coco Gothic Bold"/>
                <a:sym typeface="Coco Gothic Bold"/>
              </a:rPr>
              <a:t>308 K</a:t>
            </a:r>
            <a:r>
              <a:rPr lang="en-US" sz="2800" b="1" dirty="0">
                <a:solidFill>
                  <a:srgbClr val="000001"/>
                </a:solidFill>
                <a:latin typeface="Coco Gothic Bold"/>
                <a:ea typeface="Coco Gothic Bold"/>
                <a:cs typeface="Coco Gothic Bold"/>
                <a:sym typeface="Coco Gothic Bold"/>
              </a:rPr>
              <a:t> and a </a:t>
            </a: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density of </a:t>
            </a:r>
            <a:r>
              <a:rPr lang="en-US" sz="2800" b="1" dirty="0">
                <a:solidFill>
                  <a:srgbClr val="FF0000"/>
                </a:solidFill>
                <a:latin typeface="Coco Gothic Bold"/>
                <a:ea typeface="Coco Gothic Bold"/>
                <a:cs typeface="Coco Gothic Bold"/>
                <a:sym typeface="Coco Gothic Bold"/>
              </a:rPr>
              <a:t>1000 kg/m³</a:t>
            </a:r>
            <a:r>
              <a:rPr lang="en-US" sz="2800" b="1" dirty="0">
                <a:solidFill>
                  <a:srgbClr val="000001"/>
                </a:solidFill>
                <a:latin typeface="Coco Gothic Bold"/>
                <a:ea typeface="Coco Gothic Bold"/>
                <a:cs typeface="Coco Gothic Bold"/>
                <a:sym typeface="Coco Gothic Bold"/>
              </a:rPr>
              <a:t>. The setup runs for </a:t>
            </a:r>
            <a:r>
              <a:rPr lang="en-US" sz="2800" b="1" dirty="0">
                <a:solidFill>
                  <a:srgbClr val="FF0000"/>
                </a:solidFill>
                <a:latin typeface="Coco Gothic Bold"/>
                <a:ea typeface="Coco Gothic Bold"/>
                <a:cs typeface="Coco Gothic Bold"/>
                <a:sym typeface="Coco Gothic Bold"/>
              </a:rPr>
              <a:t>100 </a:t>
            </a:r>
          </a:p>
          <a:p>
            <a:pPr marL="0" lvl="0" indent="0" algn="l">
              <a:lnSpc>
                <a:spcPts val="3957"/>
              </a:lnSpc>
              <a:spcBef>
                <a:spcPct val="0"/>
              </a:spcBef>
            </a:pPr>
            <a:r>
              <a:rPr lang="en-US" sz="2800" b="1" dirty="0">
                <a:solidFill>
                  <a:srgbClr val="FF0000"/>
                </a:solidFill>
                <a:latin typeface="Coco Gothic Bold"/>
                <a:ea typeface="Coco Gothic Bold"/>
                <a:cs typeface="Coco Gothic Bold"/>
                <a:sym typeface="Coco Gothic Bold"/>
              </a:rPr>
              <a:t>seconds</a:t>
            </a:r>
            <a:r>
              <a:rPr lang="en-US" sz="2800" b="1" dirty="0">
                <a:solidFill>
                  <a:srgbClr val="000001"/>
                </a:solidFill>
                <a:latin typeface="Coco Gothic Bold"/>
                <a:ea typeface="Coco Gothic Bold"/>
                <a:cs typeface="Coco Gothic Bold"/>
                <a:sym typeface="Coco Gothic Bold"/>
              </a:rPr>
              <a:t> to establish airflow before simulating</a:t>
            </a: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 speaking for another </a:t>
            </a:r>
            <a:r>
              <a:rPr lang="en-US" sz="2800" b="1" dirty="0">
                <a:solidFill>
                  <a:srgbClr val="FF0000"/>
                </a:solidFill>
                <a:latin typeface="Coco Gothic Bold"/>
                <a:ea typeface="Coco Gothic Bold"/>
                <a:cs typeface="Coco Gothic Bold"/>
                <a:sym typeface="Coco Gothic Bold"/>
              </a:rPr>
              <a:t>100 seconds.</a:t>
            </a:r>
          </a:p>
        </p:txBody>
      </p:sp>
      <p:sp>
        <p:nvSpPr>
          <p:cNvPr id="12" name="TextBox 12"/>
          <p:cNvSpPr txBox="1"/>
          <p:nvPr/>
        </p:nvSpPr>
        <p:spPr>
          <a:xfrm>
            <a:off x="3175266" y="477208"/>
            <a:ext cx="10499648" cy="744371"/>
          </a:xfrm>
          <a:prstGeom prst="rect">
            <a:avLst/>
          </a:prstGeom>
        </p:spPr>
        <p:txBody>
          <a:bodyPr wrap="square" lIns="0" tIns="0" rIns="0" bIns="0" rtlCol="0" anchor="t">
            <a:spAutoFit/>
          </a:bodyPr>
          <a:lstStyle/>
          <a:p>
            <a:pPr marL="0" lvl="0" indent="0" algn="l">
              <a:lnSpc>
                <a:spcPts val="5719"/>
              </a:lnSpc>
              <a:spcBef>
                <a:spcPct val="0"/>
              </a:spcBef>
            </a:pPr>
            <a:r>
              <a:rPr lang="en-US" sz="5199" spc="-51" dirty="0">
                <a:solidFill>
                  <a:srgbClr val="000001"/>
                </a:solidFill>
                <a:latin typeface="Bobby Jones Soft"/>
                <a:ea typeface="Bobby Jones Soft"/>
                <a:cs typeface="Bobby Jones Soft"/>
                <a:sym typeface="Bobby Jones Soft"/>
              </a:rPr>
              <a:t>2.5 SIMULATION CONDITIONS</a:t>
            </a:r>
          </a:p>
        </p:txBody>
      </p:sp>
      <p:sp>
        <p:nvSpPr>
          <p:cNvPr id="13" name="Freeform 13"/>
          <p:cNvSpPr/>
          <p:nvPr/>
        </p:nvSpPr>
        <p:spPr>
          <a:xfrm rot="-6312220">
            <a:off x="16935631" y="9049587"/>
            <a:ext cx="1283821" cy="1387280"/>
          </a:xfrm>
          <a:custGeom>
            <a:avLst/>
            <a:gdLst/>
            <a:ahLst/>
            <a:cxnLst/>
            <a:rect l="l" t="t" r="r" b="b"/>
            <a:pathLst>
              <a:path w="1251074" h="1387280">
                <a:moveTo>
                  <a:pt x="0" y="0"/>
                </a:moveTo>
                <a:lnTo>
                  <a:pt x="1251075" y="0"/>
                </a:lnTo>
                <a:lnTo>
                  <a:pt x="1251075" y="1387280"/>
                </a:lnTo>
                <a:lnTo>
                  <a:pt x="0" y="1387280"/>
                </a:lnTo>
                <a:lnTo>
                  <a:pt x="0" y="0"/>
                </a:lnTo>
                <a:close/>
              </a:path>
            </a:pathLst>
          </a:custGeom>
          <a:blipFill>
            <a:blip r:embed="rId13">
              <a:alphaModFix amt="70000"/>
              <a:extLst>
                <a:ext uri="{96DAC541-7B7A-43D3-8B79-37D633B846F1}">
                  <asvg:svgBlip xmlns:asvg="http://schemas.microsoft.com/office/drawing/2016/SVG/main" r:embed="rId14"/>
                </a:ext>
              </a:extLst>
            </a:blip>
            <a:stretch>
              <a:fillRect/>
            </a:stretch>
          </a:blipFill>
          <a:ln cap="sq">
            <a:noFill/>
            <a:prstDash val="solid"/>
            <a:miter/>
          </a:ln>
        </p:spPr>
      </p:sp>
      <p:grpSp>
        <p:nvGrpSpPr>
          <p:cNvPr id="14" name="Group 14"/>
          <p:cNvGrpSpPr/>
          <p:nvPr/>
        </p:nvGrpSpPr>
        <p:grpSpPr>
          <a:xfrm>
            <a:off x="2416536" y="807561"/>
            <a:ext cx="247650" cy="24765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p:spPr>
        </p:sp>
        <p:sp>
          <p:nvSpPr>
            <p:cNvPr id="16" name="TextBox 16"/>
            <p:cNvSpPr txBox="1"/>
            <p:nvPr/>
          </p:nvSpPr>
          <p:spPr>
            <a:xfrm>
              <a:off x="76200" y="57150"/>
              <a:ext cx="660400" cy="679450"/>
            </a:xfrm>
            <a:prstGeom prst="rect">
              <a:avLst/>
            </a:prstGeom>
          </p:spPr>
          <p:txBody>
            <a:bodyPr lIns="50800" tIns="50800" rIns="50800" bIns="50800" rtlCol="0" anchor="ctr"/>
            <a:lstStyle/>
            <a:p>
              <a:pPr algn="ctr">
                <a:lnSpc>
                  <a:spcPts val="3120"/>
                </a:lnSpc>
              </a:pPr>
              <a:endParaRPr/>
            </a:p>
          </p:txBody>
        </p:sp>
      </p:grpSp>
      <p:sp>
        <p:nvSpPr>
          <p:cNvPr id="17" name="AutoShape 17"/>
          <p:cNvSpPr/>
          <p:nvPr/>
        </p:nvSpPr>
        <p:spPr>
          <a:xfrm flipH="1">
            <a:off x="2608321" y="171176"/>
            <a:ext cx="518316" cy="636385"/>
          </a:xfrm>
          <a:prstGeom prst="line">
            <a:avLst/>
          </a:prstGeom>
          <a:ln w="19050" cap="flat">
            <a:solidFill>
              <a:srgbClr val="000001"/>
            </a:solidFill>
            <a:prstDash val="solid"/>
            <a:headEnd type="none" w="sm" len="sm"/>
            <a:tailEnd type="none" w="sm" len="sm"/>
          </a:ln>
        </p:spPr>
      </p:sp>
      <p:sp>
        <p:nvSpPr>
          <p:cNvPr id="18" name="TextBox 17">
            <a:extLst>
              <a:ext uri="{FF2B5EF4-FFF2-40B4-BE49-F238E27FC236}">
                <a16:creationId xmlns:a16="http://schemas.microsoft.com/office/drawing/2014/main" id="{9A2B226A-866D-4845-9E49-1B7E4A0F193C}"/>
              </a:ext>
            </a:extLst>
          </p:cNvPr>
          <p:cNvSpPr txBox="1"/>
          <p:nvPr/>
        </p:nvSpPr>
        <p:spPr>
          <a:xfrm>
            <a:off x="891245" y="396216"/>
            <a:ext cx="1036909" cy="9571851"/>
          </a:xfrm>
          <a:prstGeom prst="rect">
            <a:avLst/>
          </a:prstGeom>
          <a:noFill/>
        </p:spPr>
        <p:txBody>
          <a:bodyPr wrap="square" rtlCol="0">
            <a:spAutoFit/>
          </a:bodyPr>
          <a:lstStyle/>
          <a:p>
            <a:r>
              <a:rPr lang="en-US" sz="8800" dirty="0">
                <a:latin typeface="Bobby Jones Soft" panose="020B0604020202020204" charset="0"/>
              </a:rPr>
              <a:t>METHODS</a:t>
            </a:r>
            <a:endParaRPr lang="en-PK" sz="9600" dirty="0">
              <a:latin typeface="Bobby Jones Soft" panose="020B0604020202020204" charset="0"/>
            </a:endParaRPr>
          </a:p>
        </p:txBody>
      </p:sp>
      <p:pic>
        <p:nvPicPr>
          <p:cNvPr id="9" name="Picture 8">
            <a:extLst>
              <a:ext uri="{FF2B5EF4-FFF2-40B4-BE49-F238E27FC236}">
                <a16:creationId xmlns:a16="http://schemas.microsoft.com/office/drawing/2014/main" id="{D10A8A4C-A481-4A9F-AA31-38C0C157346D}"/>
              </a:ext>
            </a:extLst>
          </p:cNvPr>
          <p:cNvPicPr>
            <a:picLocks noChangeAspect="1"/>
          </p:cNvPicPr>
          <p:nvPr/>
        </p:nvPicPr>
        <p:blipFill rotWithShape="1">
          <a:blip r:embed="rId15"/>
          <a:srcRect l="5707" r="2967"/>
          <a:stretch/>
        </p:blipFill>
        <p:spPr>
          <a:xfrm>
            <a:off x="11040165" y="271942"/>
            <a:ext cx="7050476" cy="9718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392199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BB3BF"/>
        </a:solidFill>
        <a:effectLst/>
      </p:bgPr>
    </p:bg>
    <p:spTree>
      <p:nvGrpSpPr>
        <p:cNvPr id="1" name=""/>
        <p:cNvGrpSpPr/>
        <p:nvPr/>
      </p:nvGrpSpPr>
      <p:grpSpPr>
        <a:xfrm>
          <a:off x="0" y="0"/>
          <a:ext cx="0" cy="0"/>
          <a:chOff x="0" y="0"/>
          <a:chExt cx="0" cy="0"/>
        </a:xfrm>
      </p:grpSpPr>
      <p:sp>
        <p:nvSpPr>
          <p:cNvPr id="2" name="Freeform 2"/>
          <p:cNvSpPr/>
          <p:nvPr/>
        </p:nvSpPr>
        <p:spPr>
          <a:xfrm rot="5400000">
            <a:off x="4703237" y="-2701080"/>
            <a:ext cx="8365275" cy="17314546"/>
          </a:xfrm>
          <a:custGeom>
            <a:avLst/>
            <a:gdLst/>
            <a:ahLst/>
            <a:cxnLst/>
            <a:rect l="l" t="t" r="r" b="b"/>
            <a:pathLst>
              <a:path w="7770495" h="11197590">
                <a:moveTo>
                  <a:pt x="0" y="11197591"/>
                </a:moveTo>
                <a:lnTo>
                  <a:pt x="0" y="0"/>
                </a:lnTo>
                <a:lnTo>
                  <a:pt x="7770495" y="0"/>
                </a:lnTo>
                <a:lnTo>
                  <a:pt x="7770495" y="11197591"/>
                </a:lnTo>
                <a:lnTo>
                  <a:pt x="0" y="11197591"/>
                </a:lnTo>
                <a:close/>
              </a:path>
            </a:pathLst>
          </a:custGeom>
          <a:blipFill>
            <a:blip r:embed="rId2">
              <a:alphaModFix amt="80000"/>
              <a:extLst>
                <a:ext uri="{96DAC541-7B7A-43D3-8B79-37D633B846F1}">
                  <asvg:svgBlip xmlns:asvg="http://schemas.microsoft.com/office/drawing/2016/SVG/main" r:embed="rId3"/>
                </a:ext>
              </a:extLst>
            </a:blip>
            <a:stretch>
              <a:fillRect l="-33978" t="-3942" r="-10507" b="-7688"/>
            </a:stretch>
          </a:blipFill>
        </p:spPr>
      </p:sp>
      <p:sp>
        <p:nvSpPr>
          <p:cNvPr id="3" name="Freeform 3"/>
          <p:cNvSpPr/>
          <p:nvPr/>
        </p:nvSpPr>
        <p:spPr>
          <a:xfrm>
            <a:off x="381000" y="1408015"/>
            <a:ext cx="17678401" cy="8599279"/>
          </a:xfrm>
          <a:custGeom>
            <a:avLst/>
            <a:gdLst/>
            <a:ahLst/>
            <a:cxnLst/>
            <a:rect l="l" t="t" r="r" b="b"/>
            <a:pathLst>
              <a:path w="11199495" h="7768680">
                <a:moveTo>
                  <a:pt x="0" y="0"/>
                </a:moveTo>
                <a:lnTo>
                  <a:pt x="11199495" y="0"/>
                </a:lnTo>
                <a:lnTo>
                  <a:pt x="11199495" y="7768680"/>
                </a:lnTo>
                <a:lnTo>
                  <a:pt x="0" y="7768680"/>
                </a:lnTo>
                <a:lnTo>
                  <a:pt x="0" y="0"/>
                </a:lnTo>
                <a:close/>
              </a:path>
            </a:pathLst>
          </a:custGeom>
          <a:blipFill>
            <a:blip r:embed="rId4">
              <a:extLst>
                <a:ext uri="{96DAC541-7B7A-43D3-8B79-37D633B846F1}">
                  <asvg:svgBlip xmlns:asvg="http://schemas.microsoft.com/office/drawing/2016/SVG/main" r:embed="rId5"/>
                </a:ext>
              </a:extLst>
            </a:blip>
            <a:stretch>
              <a:fillRect l="-9268" t="-32449" r="-8758" b="-32132"/>
            </a:stretch>
          </a:blipFill>
          <a:ln cap="sq">
            <a:noFill/>
            <a:prstDash val="solid"/>
            <a:miter/>
          </a:ln>
        </p:spPr>
      </p:sp>
      <p:sp>
        <p:nvSpPr>
          <p:cNvPr id="4" name="Freeform 4"/>
          <p:cNvSpPr/>
          <p:nvPr/>
        </p:nvSpPr>
        <p:spPr>
          <a:xfrm rot="-9123936">
            <a:off x="-3242476" y="7859013"/>
            <a:ext cx="9433900" cy="1399889"/>
          </a:xfrm>
          <a:custGeom>
            <a:avLst/>
            <a:gdLst/>
            <a:ahLst/>
            <a:cxnLst/>
            <a:rect l="l" t="t" r="r" b="b"/>
            <a:pathLst>
              <a:path w="9433900" h="1399889">
                <a:moveTo>
                  <a:pt x="0" y="0"/>
                </a:moveTo>
                <a:lnTo>
                  <a:pt x="9433900" y="0"/>
                </a:lnTo>
                <a:lnTo>
                  <a:pt x="9433900" y="1399890"/>
                </a:lnTo>
                <a:lnTo>
                  <a:pt x="0" y="1399890"/>
                </a:lnTo>
                <a:lnTo>
                  <a:pt x="0" y="0"/>
                </a:lnTo>
                <a:close/>
              </a:path>
            </a:pathLst>
          </a:custGeom>
          <a:blipFill>
            <a:blip r:embed="rId6"/>
            <a:stretch>
              <a:fillRect l="-28173" r="-43871"/>
            </a:stretch>
          </a:blipFill>
        </p:spPr>
      </p:sp>
      <p:sp>
        <p:nvSpPr>
          <p:cNvPr id="5" name="Freeform 5"/>
          <p:cNvSpPr/>
          <p:nvPr/>
        </p:nvSpPr>
        <p:spPr>
          <a:xfrm rot="1767772">
            <a:off x="-3697523" y="8135860"/>
            <a:ext cx="7590270" cy="4212600"/>
          </a:xfrm>
          <a:custGeom>
            <a:avLst/>
            <a:gdLst/>
            <a:ahLst/>
            <a:cxnLst/>
            <a:rect l="l" t="t" r="r" b="b"/>
            <a:pathLst>
              <a:path w="7590270" h="4212600">
                <a:moveTo>
                  <a:pt x="0" y="0"/>
                </a:moveTo>
                <a:lnTo>
                  <a:pt x="7590270" y="0"/>
                </a:lnTo>
                <a:lnTo>
                  <a:pt x="7590270" y="4212600"/>
                </a:lnTo>
                <a:lnTo>
                  <a:pt x="0" y="421260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8109067" y="803945"/>
            <a:ext cx="1498366" cy="449510"/>
          </a:xfrm>
          <a:custGeom>
            <a:avLst/>
            <a:gdLst/>
            <a:ahLst/>
            <a:cxnLst/>
            <a:rect l="l" t="t" r="r" b="b"/>
            <a:pathLst>
              <a:path w="1498366" h="449510">
                <a:moveTo>
                  <a:pt x="0" y="0"/>
                </a:moveTo>
                <a:lnTo>
                  <a:pt x="1498366" y="0"/>
                </a:lnTo>
                <a:lnTo>
                  <a:pt x="1498366" y="449510"/>
                </a:lnTo>
                <a:lnTo>
                  <a:pt x="0" y="449510"/>
                </a:lnTo>
                <a:lnTo>
                  <a:pt x="0" y="0"/>
                </a:lnTo>
                <a:close/>
              </a:path>
            </a:pathLst>
          </a:custGeom>
          <a:blipFill>
            <a:blip r:embed="rId9">
              <a:alphaModFix amt="60000"/>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260776">
            <a:off x="4899483" y="140118"/>
            <a:ext cx="6985678" cy="863692"/>
          </a:xfrm>
          <a:custGeom>
            <a:avLst/>
            <a:gdLst/>
            <a:ahLst/>
            <a:cxnLst/>
            <a:rect l="l" t="t" r="r" b="b"/>
            <a:pathLst>
              <a:path w="1498366" h="449510">
                <a:moveTo>
                  <a:pt x="0" y="0"/>
                </a:moveTo>
                <a:lnTo>
                  <a:pt x="1498366" y="0"/>
                </a:lnTo>
                <a:lnTo>
                  <a:pt x="1498366" y="449510"/>
                </a:lnTo>
                <a:lnTo>
                  <a:pt x="0" y="449510"/>
                </a:lnTo>
                <a:lnTo>
                  <a:pt x="0" y="0"/>
                </a:lnTo>
                <a:close/>
              </a:path>
            </a:pathLst>
          </a:custGeom>
          <a:blipFill>
            <a:blip r:embed="rId11">
              <a:alphaModFix amt="60000"/>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913377">
            <a:off x="1870544" y="8406627"/>
            <a:ext cx="1234554" cy="1326181"/>
          </a:xfrm>
          <a:custGeom>
            <a:avLst/>
            <a:gdLst/>
            <a:ahLst/>
            <a:cxnLst/>
            <a:rect l="l" t="t" r="r" b="b"/>
            <a:pathLst>
              <a:path w="1234554" h="1326181">
                <a:moveTo>
                  <a:pt x="0" y="0"/>
                </a:moveTo>
                <a:lnTo>
                  <a:pt x="1234554" y="0"/>
                </a:lnTo>
                <a:lnTo>
                  <a:pt x="1234554" y="1326181"/>
                </a:lnTo>
                <a:lnTo>
                  <a:pt x="0" y="132618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TextBox 9"/>
          <p:cNvSpPr txBox="1"/>
          <p:nvPr/>
        </p:nvSpPr>
        <p:spPr>
          <a:xfrm>
            <a:off x="6781800" y="193575"/>
            <a:ext cx="3848100" cy="1131528"/>
          </a:xfrm>
          <a:prstGeom prst="rect">
            <a:avLst/>
          </a:prstGeom>
        </p:spPr>
        <p:txBody>
          <a:bodyPr wrap="square" lIns="0" tIns="0" rIns="0" bIns="0" rtlCol="0" anchor="t">
            <a:spAutoFit/>
          </a:bodyPr>
          <a:lstStyle/>
          <a:p>
            <a:pPr marL="0" lvl="0" indent="0" algn="ctr">
              <a:lnSpc>
                <a:spcPts val="8030"/>
              </a:lnSpc>
            </a:pPr>
            <a:r>
              <a:rPr lang="en-US" sz="9600" spc="-73" dirty="0">
                <a:solidFill>
                  <a:srgbClr val="000001"/>
                </a:solidFill>
                <a:latin typeface="Bobby Jones Soft"/>
                <a:ea typeface="Bobby Jones Soft"/>
                <a:cs typeface="Bobby Jones Soft"/>
                <a:sym typeface="Bobby Jones Soft"/>
              </a:rPr>
              <a:t>result</a:t>
            </a:r>
          </a:p>
        </p:txBody>
      </p:sp>
      <p:sp>
        <p:nvSpPr>
          <p:cNvPr id="10" name="TextBox 10"/>
          <p:cNvSpPr txBox="1"/>
          <p:nvPr/>
        </p:nvSpPr>
        <p:spPr>
          <a:xfrm>
            <a:off x="558304" y="1809950"/>
            <a:ext cx="17678400" cy="7513467"/>
          </a:xfrm>
          <a:prstGeom prst="rect">
            <a:avLst/>
          </a:prstGeom>
        </p:spPr>
        <p:txBody>
          <a:bodyPr wrap="square" lIns="0" tIns="0" rIns="0" bIns="0" rtlCol="0" anchor="t">
            <a:spAutoFit/>
          </a:bodyPr>
          <a:lstStyle/>
          <a:p>
            <a:pPr marL="0" lvl="0" indent="0" algn="l">
              <a:lnSpc>
                <a:spcPts val="4865"/>
              </a:lnSpc>
              <a:spcBef>
                <a:spcPct val="0"/>
              </a:spcBef>
            </a:pPr>
            <a:r>
              <a:rPr lang="en-US" sz="4000" dirty="0">
                <a:solidFill>
                  <a:srgbClr val="000001"/>
                </a:solidFill>
                <a:latin typeface="Bobby Jones Soft" panose="020B0604020202020204" charset="0"/>
                <a:ea typeface="Coco Gothic"/>
                <a:cs typeface="Coco Gothic"/>
                <a:sym typeface="Coco Gothic"/>
              </a:rPr>
              <a:t>Validation: </a:t>
            </a:r>
            <a:r>
              <a:rPr lang="en-US" sz="3742" dirty="0">
                <a:solidFill>
                  <a:srgbClr val="000001"/>
                </a:solidFill>
                <a:latin typeface="Coco Gothic"/>
                <a:ea typeface="Coco Gothic"/>
                <a:cs typeface="Coco Gothic"/>
                <a:sym typeface="Coco Gothic"/>
              </a:rPr>
              <a:t>The droplet evaporation model was validated by comparing simulations with experimental data, showing strong alignment under specific conditions (1050 </a:t>
            </a:r>
            <a:r>
              <a:rPr lang="en-US" sz="3742" dirty="0" err="1">
                <a:solidFill>
                  <a:srgbClr val="000001"/>
                </a:solidFill>
                <a:latin typeface="Coco Gothic"/>
                <a:ea typeface="Coco Gothic"/>
                <a:cs typeface="Coco Gothic"/>
                <a:sym typeface="Coco Gothic"/>
              </a:rPr>
              <a:t>μm</a:t>
            </a:r>
            <a:r>
              <a:rPr lang="en-US" sz="3742" dirty="0">
                <a:solidFill>
                  <a:srgbClr val="000001"/>
                </a:solidFill>
                <a:latin typeface="Coco Gothic"/>
                <a:ea typeface="Coco Gothic"/>
                <a:cs typeface="Coco Gothic"/>
                <a:sym typeface="Coco Gothic"/>
              </a:rPr>
              <a:t> droplet, 0% humidity, 298 K temperature). The flow solver has been validated in prior studies for fluid dynamics.  </a:t>
            </a:r>
          </a:p>
          <a:p>
            <a:pPr marL="0" lvl="0" indent="0" algn="l">
              <a:lnSpc>
                <a:spcPts val="4865"/>
              </a:lnSpc>
              <a:spcBef>
                <a:spcPct val="0"/>
              </a:spcBef>
            </a:pPr>
            <a:endParaRPr lang="en-US" sz="3742" dirty="0">
              <a:solidFill>
                <a:srgbClr val="000001"/>
              </a:solidFill>
              <a:latin typeface="Coco Gothic"/>
              <a:ea typeface="Coco Gothic"/>
              <a:cs typeface="Coco Gothic"/>
              <a:sym typeface="Coco Gothic"/>
            </a:endParaRPr>
          </a:p>
          <a:p>
            <a:pPr marL="0" lvl="0" indent="0" algn="l">
              <a:lnSpc>
                <a:spcPts val="4865"/>
              </a:lnSpc>
              <a:spcBef>
                <a:spcPct val="0"/>
              </a:spcBef>
            </a:pPr>
            <a:r>
              <a:rPr lang="en-US" sz="4000" dirty="0">
                <a:solidFill>
                  <a:srgbClr val="000001"/>
                </a:solidFill>
                <a:latin typeface="Bobby Jones Soft" panose="020B0604020202020204" charset="0"/>
                <a:ea typeface="Coco Gothic"/>
                <a:cs typeface="Coco Gothic"/>
                <a:sym typeface="Coco Gothic"/>
              </a:rPr>
              <a:t>Droplet Dispersion: </a:t>
            </a:r>
            <a:r>
              <a:rPr lang="en-US" sz="3742" dirty="0">
                <a:solidFill>
                  <a:srgbClr val="000001"/>
                </a:solidFill>
                <a:latin typeface="Coco Gothic"/>
                <a:ea typeface="Coco Gothic"/>
                <a:cs typeface="Coco Gothic"/>
                <a:sym typeface="Coco Gothic"/>
              </a:rPr>
              <a:t>Simulations in a restaurant</a:t>
            </a:r>
          </a:p>
          <a:p>
            <a:pPr marL="0" lvl="0" indent="0" algn="l">
              <a:lnSpc>
                <a:spcPts val="4865"/>
              </a:lnSpc>
              <a:spcBef>
                <a:spcPct val="0"/>
              </a:spcBef>
            </a:pPr>
            <a:r>
              <a:rPr lang="en-US" sz="3742" dirty="0">
                <a:solidFill>
                  <a:srgbClr val="000001"/>
                </a:solidFill>
                <a:latin typeface="Coco Gothic"/>
                <a:ea typeface="Coco Gothic"/>
                <a:cs typeface="Coco Gothic"/>
                <a:sym typeface="Coco Gothic"/>
              </a:rPr>
              <a:t>showed that ventilation alone caused mild </a:t>
            </a:r>
          </a:p>
          <a:p>
            <a:pPr marL="0" lvl="0" indent="0" algn="l">
              <a:lnSpc>
                <a:spcPts val="4865"/>
              </a:lnSpc>
              <a:spcBef>
                <a:spcPct val="0"/>
              </a:spcBef>
            </a:pPr>
            <a:r>
              <a:rPr lang="en-US" sz="3742" dirty="0">
                <a:solidFill>
                  <a:srgbClr val="000001"/>
                </a:solidFill>
                <a:latin typeface="Coco Gothic"/>
                <a:ea typeface="Coco Gothic"/>
                <a:cs typeface="Coco Gothic"/>
                <a:sym typeface="Coco Gothic"/>
              </a:rPr>
              <a:t>droplet spread, but when air conditioning (AC) </a:t>
            </a:r>
          </a:p>
          <a:p>
            <a:pPr marL="0" lvl="0" indent="0" algn="l">
              <a:lnSpc>
                <a:spcPts val="4865"/>
              </a:lnSpc>
              <a:spcBef>
                <a:spcPct val="0"/>
              </a:spcBef>
            </a:pPr>
            <a:r>
              <a:rPr lang="en-US" sz="3742" dirty="0">
                <a:solidFill>
                  <a:srgbClr val="000001"/>
                </a:solidFill>
                <a:latin typeface="Coco Gothic"/>
                <a:ea typeface="Coco Gothic"/>
                <a:cs typeface="Coco Gothic"/>
                <a:sym typeface="Coco Gothic"/>
              </a:rPr>
              <a:t>and kitchen ducts were added, dispersion </a:t>
            </a:r>
          </a:p>
          <a:p>
            <a:pPr marL="0" lvl="0" indent="0" algn="l">
              <a:lnSpc>
                <a:spcPts val="4865"/>
              </a:lnSpc>
              <a:spcBef>
                <a:spcPct val="0"/>
              </a:spcBef>
            </a:pPr>
            <a:r>
              <a:rPr lang="en-US" sz="3742" dirty="0">
                <a:solidFill>
                  <a:srgbClr val="000001"/>
                </a:solidFill>
                <a:latin typeface="Coco Gothic"/>
                <a:ea typeface="Coco Gothic"/>
                <a:cs typeface="Coco Gothic"/>
                <a:sym typeface="Coco Gothic"/>
              </a:rPr>
              <a:t>increased significantly. Full air circulation </a:t>
            </a:r>
          </a:p>
          <a:p>
            <a:pPr marL="0" lvl="0" indent="0" algn="l">
              <a:lnSpc>
                <a:spcPts val="4865"/>
              </a:lnSpc>
              <a:spcBef>
                <a:spcPct val="0"/>
              </a:spcBef>
            </a:pPr>
            <a:r>
              <a:rPr lang="en-US" sz="3742" dirty="0">
                <a:solidFill>
                  <a:srgbClr val="000001"/>
                </a:solidFill>
                <a:latin typeface="Coco Gothic"/>
                <a:ea typeface="Coco Gothic"/>
                <a:cs typeface="Coco Gothic"/>
                <a:sym typeface="Coco Gothic"/>
              </a:rPr>
              <a:t>caused the most droplet dispersion, especially </a:t>
            </a:r>
          </a:p>
          <a:p>
            <a:pPr marL="0" lvl="0" indent="0" algn="l">
              <a:lnSpc>
                <a:spcPts val="4865"/>
              </a:lnSpc>
              <a:spcBef>
                <a:spcPct val="0"/>
              </a:spcBef>
            </a:pPr>
            <a:r>
              <a:rPr lang="en-US" sz="3742" dirty="0">
                <a:solidFill>
                  <a:srgbClr val="000001"/>
                </a:solidFill>
                <a:latin typeface="Coco Gothic"/>
                <a:ea typeface="Coco Gothic"/>
                <a:cs typeface="Coco Gothic"/>
                <a:sym typeface="Coco Gothic"/>
              </a:rPr>
              <a:t>with subjects seated farther apart.</a:t>
            </a:r>
          </a:p>
        </p:txBody>
      </p:sp>
      <p:sp>
        <p:nvSpPr>
          <p:cNvPr id="11" name="Freeform 11"/>
          <p:cNvSpPr/>
          <p:nvPr/>
        </p:nvSpPr>
        <p:spPr>
          <a:xfrm rot="2969158">
            <a:off x="3163483" y="9016700"/>
            <a:ext cx="2548920" cy="1255923"/>
          </a:xfrm>
          <a:custGeom>
            <a:avLst/>
            <a:gdLst/>
            <a:ahLst/>
            <a:cxnLst/>
            <a:rect l="l" t="t" r="r" b="b"/>
            <a:pathLst>
              <a:path w="2548920" h="1255923">
                <a:moveTo>
                  <a:pt x="0" y="0"/>
                </a:moveTo>
                <a:lnTo>
                  <a:pt x="2548920" y="0"/>
                </a:lnTo>
                <a:lnTo>
                  <a:pt x="2548920" y="1255923"/>
                </a:lnTo>
                <a:lnTo>
                  <a:pt x="0" y="1255923"/>
                </a:lnTo>
                <a:lnTo>
                  <a:pt x="0" y="0"/>
                </a:lnTo>
                <a:close/>
              </a:path>
            </a:pathLst>
          </a:custGeom>
          <a:blipFill>
            <a:blip r:embed="rId15">
              <a:alphaModFix amt="60000"/>
              <a:extLst>
                <a:ext uri="{96DAC541-7B7A-43D3-8B79-37D633B846F1}">
                  <asvg:svgBlip xmlns:asvg="http://schemas.microsoft.com/office/drawing/2016/SVG/main" r:embed="rId16"/>
                </a:ext>
              </a:extLst>
            </a:blip>
            <a:stretch>
              <a:fillRect/>
            </a:stretch>
          </a:blipFill>
          <a:ln cap="sq">
            <a:noFill/>
            <a:prstDash val="solid"/>
            <a:miter/>
          </a:ln>
        </p:spPr>
      </p:sp>
      <p:sp>
        <p:nvSpPr>
          <p:cNvPr id="13" name="TextBox 12">
            <a:extLst>
              <a:ext uri="{FF2B5EF4-FFF2-40B4-BE49-F238E27FC236}">
                <a16:creationId xmlns:a16="http://schemas.microsoft.com/office/drawing/2014/main" id="{32221923-5F06-4994-8A86-B5D02EA816D9}"/>
              </a:ext>
            </a:extLst>
          </p:cNvPr>
          <p:cNvSpPr txBox="1"/>
          <p:nvPr/>
        </p:nvSpPr>
        <p:spPr>
          <a:xfrm>
            <a:off x="5509711" y="858665"/>
            <a:ext cx="9638468" cy="1042850"/>
          </a:xfrm>
          <a:prstGeom prst="rect">
            <a:avLst/>
          </a:prstGeom>
          <a:noFill/>
        </p:spPr>
        <p:txBody>
          <a:bodyPr wrap="square">
            <a:spAutoFit/>
          </a:bodyPr>
          <a:lstStyle/>
          <a:p>
            <a:pPr marL="0" lvl="0" indent="0" algn="l">
              <a:lnSpc>
                <a:spcPts val="8030"/>
              </a:lnSpc>
            </a:pPr>
            <a:r>
              <a:rPr lang="en-US" sz="4800" spc="-73" dirty="0">
                <a:solidFill>
                  <a:srgbClr val="000001"/>
                </a:solidFill>
                <a:latin typeface="Bobby Jones Soft"/>
                <a:ea typeface="Bobby Jones Soft"/>
                <a:cs typeface="Bobby Jones Soft"/>
                <a:sym typeface="Bobby Jones Soft"/>
              </a:rPr>
              <a:t>Validation &amp; Droplet Dispersion</a:t>
            </a:r>
          </a:p>
        </p:txBody>
      </p:sp>
      <p:pic>
        <p:nvPicPr>
          <p:cNvPr id="14" name="Picture 13">
            <a:extLst>
              <a:ext uri="{FF2B5EF4-FFF2-40B4-BE49-F238E27FC236}">
                <a16:creationId xmlns:a16="http://schemas.microsoft.com/office/drawing/2014/main" id="{7ADE9C97-44A8-4C6F-8B6E-E887965D43B8}"/>
              </a:ext>
            </a:extLst>
          </p:cNvPr>
          <p:cNvPicPr>
            <a:picLocks noChangeAspect="1"/>
          </p:cNvPicPr>
          <p:nvPr/>
        </p:nvPicPr>
        <p:blipFill rotWithShape="1">
          <a:blip r:embed="rId17"/>
          <a:srcRect l="5338" r="2973"/>
          <a:stretch/>
        </p:blipFill>
        <p:spPr>
          <a:xfrm>
            <a:off x="11469060" y="4384337"/>
            <a:ext cx="6162740" cy="5079825"/>
          </a:xfrm>
          <a:prstGeom prst="rect">
            <a:avLst/>
          </a:prstGeom>
        </p:spPr>
      </p:pic>
    </p:spTree>
    <p:extLst>
      <p:ext uri="{BB962C8B-B14F-4D97-AF65-F5344CB8AC3E}">
        <p14:creationId xmlns:p14="http://schemas.microsoft.com/office/powerpoint/2010/main" val="341386206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BB3BF"/>
        </a:solidFill>
        <a:effectLst/>
      </p:bgPr>
    </p:bg>
    <p:spTree>
      <p:nvGrpSpPr>
        <p:cNvPr id="1" name=""/>
        <p:cNvGrpSpPr/>
        <p:nvPr/>
      </p:nvGrpSpPr>
      <p:grpSpPr>
        <a:xfrm>
          <a:off x="0" y="0"/>
          <a:ext cx="0" cy="0"/>
          <a:chOff x="0" y="0"/>
          <a:chExt cx="0" cy="0"/>
        </a:xfrm>
      </p:grpSpPr>
      <p:sp>
        <p:nvSpPr>
          <p:cNvPr id="2" name="Freeform 2"/>
          <p:cNvSpPr/>
          <p:nvPr/>
        </p:nvSpPr>
        <p:spPr>
          <a:xfrm rot="5400000">
            <a:off x="5031123" y="-3028966"/>
            <a:ext cx="7709501" cy="17314546"/>
          </a:xfrm>
          <a:custGeom>
            <a:avLst/>
            <a:gdLst/>
            <a:ahLst/>
            <a:cxnLst/>
            <a:rect l="l" t="t" r="r" b="b"/>
            <a:pathLst>
              <a:path w="7770495" h="11197590">
                <a:moveTo>
                  <a:pt x="0" y="11197591"/>
                </a:moveTo>
                <a:lnTo>
                  <a:pt x="0" y="0"/>
                </a:lnTo>
                <a:lnTo>
                  <a:pt x="7770495" y="0"/>
                </a:lnTo>
                <a:lnTo>
                  <a:pt x="7770495" y="11197591"/>
                </a:lnTo>
                <a:lnTo>
                  <a:pt x="0" y="11197591"/>
                </a:lnTo>
                <a:close/>
              </a:path>
            </a:pathLst>
          </a:custGeom>
          <a:blipFill>
            <a:blip r:embed="rId2">
              <a:alphaModFix amt="80000"/>
              <a:extLst>
                <a:ext uri="{96DAC541-7B7A-43D3-8B79-37D633B846F1}">
                  <asvg:svgBlip xmlns:asvg="http://schemas.microsoft.com/office/drawing/2016/SVG/main" r:embed="rId3"/>
                </a:ext>
              </a:extLst>
            </a:blip>
            <a:stretch>
              <a:fillRect l="-33978" t="-3942" r="-10507" b="-7688"/>
            </a:stretch>
          </a:blipFill>
        </p:spPr>
      </p:sp>
      <p:sp>
        <p:nvSpPr>
          <p:cNvPr id="3" name="Freeform 3"/>
          <p:cNvSpPr/>
          <p:nvPr/>
        </p:nvSpPr>
        <p:spPr>
          <a:xfrm>
            <a:off x="228601" y="1773556"/>
            <a:ext cx="17847130" cy="8098068"/>
          </a:xfrm>
          <a:custGeom>
            <a:avLst/>
            <a:gdLst/>
            <a:ahLst/>
            <a:cxnLst/>
            <a:rect l="l" t="t" r="r" b="b"/>
            <a:pathLst>
              <a:path w="11199495" h="7768680">
                <a:moveTo>
                  <a:pt x="0" y="0"/>
                </a:moveTo>
                <a:lnTo>
                  <a:pt x="11199495" y="0"/>
                </a:lnTo>
                <a:lnTo>
                  <a:pt x="11199495" y="7768680"/>
                </a:lnTo>
                <a:lnTo>
                  <a:pt x="0" y="7768680"/>
                </a:lnTo>
                <a:lnTo>
                  <a:pt x="0" y="0"/>
                </a:lnTo>
                <a:close/>
              </a:path>
            </a:pathLst>
          </a:custGeom>
          <a:blipFill>
            <a:blip r:embed="rId4">
              <a:extLst>
                <a:ext uri="{96DAC541-7B7A-43D3-8B79-37D633B846F1}">
                  <asvg:svgBlip xmlns:asvg="http://schemas.microsoft.com/office/drawing/2016/SVG/main" r:embed="rId5"/>
                </a:ext>
              </a:extLst>
            </a:blip>
            <a:stretch>
              <a:fillRect l="-9268" t="-32449" r="-8758" b="-32132"/>
            </a:stretch>
          </a:blipFill>
          <a:ln cap="sq">
            <a:noFill/>
            <a:prstDash val="solid"/>
            <a:miter/>
          </a:ln>
        </p:spPr>
      </p:sp>
      <p:sp>
        <p:nvSpPr>
          <p:cNvPr id="4" name="Freeform 4"/>
          <p:cNvSpPr/>
          <p:nvPr/>
        </p:nvSpPr>
        <p:spPr>
          <a:xfrm rot="-9123936">
            <a:off x="-3242476" y="7859013"/>
            <a:ext cx="9433900" cy="1399889"/>
          </a:xfrm>
          <a:custGeom>
            <a:avLst/>
            <a:gdLst/>
            <a:ahLst/>
            <a:cxnLst/>
            <a:rect l="l" t="t" r="r" b="b"/>
            <a:pathLst>
              <a:path w="9433900" h="1399889">
                <a:moveTo>
                  <a:pt x="0" y="0"/>
                </a:moveTo>
                <a:lnTo>
                  <a:pt x="9433900" y="0"/>
                </a:lnTo>
                <a:lnTo>
                  <a:pt x="9433900" y="1399890"/>
                </a:lnTo>
                <a:lnTo>
                  <a:pt x="0" y="1399890"/>
                </a:lnTo>
                <a:lnTo>
                  <a:pt x="0" y="0"/>
                </a:lnTo>
                <a:close/>
              </a:path>
            </a:pathLst>
          </a:custGeom>
          <a:blipFill>
            <a:blip r:embed="rId6"/>
            <a:stretch>
              <a:fillRect l="-28173" r="-43871"/>
            </a:stretch>
          </a:blipFill>
        </p:spPr>
      </p:sp>
      <p:sp>
        <p:nvSpPr>
          <p:cNvPr id="5" name="Freeform 5"/>
          <p:cNvSpPr/>
          <p:nvPr/>
        </p:nvSpPr>
        <p:spPr>
          <a:xfrm rot="1767772">
            <a:off x="-3697523" y="8259847"/>
            <a:ext cx="7590270" cy="4212600"/>
          </a:xfrm>
          <a:custGeom>
            <a:avLst/>
            <a:gdLst/>
            <a:ahLst/>
            <a:cxnLst/>
            <a:rect l="l" t="t" r="r" b="b"/>
            <a:pathLst>
              <a:path w="7590270" h="4212600">
                <a:moveTo>
                  <a:pt x="0" y="0"/>
                </a:moveTo>
                <a:lnTo>
                  <a:pt x="7590270" y="0"/>
                </a:lnTo>
                <a:lnTo>
                  <a:pt x="7590270" y="4212600"/>
                </a:lnTo>
                <a:lnTo>
                  <a:pt x="0" y="421260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8109067" y="803945"/>
            <a:ext cx="1498366" cy="449510"/>
          </a:xfrm>
          <a:custGeom>
            <a:avLst/>
            <a:gdLst/>
            <a:ahLst/>
            <a:cxnLst/>
            <a:rect l="l" t="t" r="r" b="b"/>
            <a:pathLst>
              <a:path w="1498366" h="449510">
                <a:moveTo>
                  <a:pt x="0" y="0"/>
                </a:moveTo>
                <a:lnTo>
                  <a:pt x="1498366" y="0"/>
                </a:lnTo>
                <a:lnTo>
                  <a:pt x="1498366" y="449510"/>
                </a:lnTo>
                <a:lnTo>
                  <a:pt x="0" y="449510"/>
                </a:lnTo>
                <a:lnTo>
                  <a:pt x="0" y="0"/>
                </a:lnTo>
                <a:close/>
              </a:path>
            </a:pathLst>
          </a:custGeom>
          <a:blipFill>
            <a:blip r:embed="rId9">
              <a:alphaModFix amt="60000"/>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260776">
            <a:off x="4899483" y="140118"/>
            <a:ext cx="6985678" cy="863692"/>
          </a:xfrm>
          <a:custGeom>
            <a:avLst/>
            <a:gdLst/>
            <a:ahLst/>
            <a:cxnLst/>
            <a:rect l="l" t="t" r="r" b="b"/>
            <a:pathLst>
              <a:path w="1498366" h="449510">
                <a:moveTo>
                  <a:pt x="0" y="0"/>
                </a:moveTo>
                <a:lnTo>
                  <a:pt x="1498366" y="0"/>
                </a:lnTo>
                <a:lnTo>
                  <a:pt x="1498366" y="449510"/>
                </a:lnTo>
                <a:lnTo>
                  <a:pt x="0" y="449510"/>
                </a:lnTo>
                <a:lnTo>
                  <a:pt x="0" y="0"/>
                </a:lnTo>
                <a:close/>
              </a:path>
            </a:pathLst>
          </a:custGeom>
          <a:blipFill>
            <a:blip r:embed="rId11">
              <a:alphaModFix amt="60000"/>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913377">
            <a:off x="1870544" y="8406627"/>
            <a:ext cx="1234554" cy="1326181"/>
          </a:xfrm>
          <a:custGeom>
            <a:avLst/>
            <a:gdLst/>
            <a:ahLst/>
            <a:cxnLst/>
            <a:rect l="l" t="t" r="r" b="b"/>
            <a:pathLst>
              <a:path w="1234554" h="1326181">
                <a:moveTo>
                  <a:pt x="0" y="0"/>
                </a:moveTo>
                <a:lnTo>
                  <a:pt x="1234554" y="0"/>
                </a:lnTo>
                <a:lnTo>
                  <a:pt x="1234554" y="1326181"/>
                </a:lnTo>
                <a:lnTo>
                  <a:pt x="0" y="132618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TextBox 9"/>
          <p:cNvSpPr txBox="1"/>
          <p:nvPr/>
        </p:nvSpPr>
        <p:spPr>
          <a:xfrm>
            <a:off x="6781800" y="193575"/>
            <a:ext cx="3848100" cy="1131528"/>
          </a:xfrm>
          <a:prstGeom prst="rect">
            <a:avLst/>
          </a:prstGeom>
        </p:spPr>
        <p:txBody>
          <a:bodyPr wrap="square" lIns="0" tIns="0" rIns="0" bIns="0" rtlCol="0" anchor="t">
            <a:spAutoFit/>
          </a:bodyPr>
          <a:lstStyle/>
          <a:p>
            <a:pPr marL="0" lvl="0" indent="0" algn="ctr">
              <a:lnSpc>
                <a:spcPts val="8030"/>
              </a:lnSpc>
            </a:pPr>
            <a:r>
              <a:rPr lang="en-US" sz="9600" spc="-73" dirty="0">
                <a:solidFill>
                  <a:srgbClr val="000001"/>
                </a:solidFill>
                <a:latin typeface="Bobby Jones Soft"/>
                <a:ea typeface="Bobby Jones Soft"/>
                <a:cs typeface="Bobby Jones Soft"/>
                <a:sym typeface="Bobby Jones Soft"/>
              </a:rPr>
              <a:t>result</a:t>
            </a:r>
          </a:p>
        </p:txBody>
      </p:sp>
      <p:sp>
        <p:nvSpPr>
          <p:cNvPr id="10" name="TextBox 10"/>
          <p:cNvSpPr txBox="1"/>
          <p:nvPr/>
        </p:nvSpPr>
        <p:spPr>
          <a:xfrm>
            <a:off x="672160" y="2077992"/>
            <a:ext cx="16611598" cy="7513467"/>
          </a:xfrm>
          <a:prstGeom prst="rect">
            <a:avLst/>
          </a:prstGeom>
        </p:spPr>
        <p:txBody>
          <a:bodyPr wrap="square" lIns="0" tIns="0" rIns="0" bIns="0" rtlCol="0" anchor="t">
            <a:spAutoFit/>
          </a:bodyPr>
          <a:lstStyle/>
          <a:p>
            <a:pPr marL="0" lvl="0" indent="0" algn="l">
              <a:lnSpc>
                <a:spcPts val="4865"/>
              </a:lnSpc>
              <a:spcBef>
                <a:spcPct val="0"/>
              </a:spcBef>
            </a:pPr>
            <a:r>
              <a:rPr lang="en-US" sz="3742" dirty="0">
                <a:solidFill>
                  <a:srgbClr val="000001"/>
                </a:solidFill>
                <a:latin typeface="Bobby Jones Soft" panose="020B0604020202020204" charset="0"/>
                <a:ea typeface="Coco Gothic"/>
                <a:cs typeface="Coco Gothic"/>
                <a:sym typeface="Coco Gothic"/>
              </a:rPr>
              <a:t>Infection Risk</a:t>
            </a:r>
            <a:r>
              <a:rPr lang="en-US" sz="3742" dirty="0">
                <a:solidFill>
                  <a:srgbClr val="000001"/>
                </a:solidFill>
                <a:latin typeface="Coco Gothic"/>
                <a:ea typeface="Coco Gothic"/>
                <a:cs typeface="Coco Gothic"/>
                <a:sym typeface="Coco Gothic"/>
              </a:rPr>
              <a:t>: A dose-response model calculates </a:t>
            </a:r>
          </a:p>
          <a:p>
            <a:pPr marL="0" lvl="0" indent="0" algn="l">
              <a:lnSpc>
                <a:spcPts val="4865"/>
              </a:lnSpc>
              <a:spcBef>
                <a:spcPct val="0"/>
              </a:spcBef>
            </a:pPr>
            <a:r>
              <a:rPr lang="en-US" sz="3742" dirty="0">
                <a:solidFill>
                  <a:srgbClr val="000001"/>
                </a:solidFill>
                <a:latin typeface="Coco Gothic"/>
                <a:ea typeface="Coco Gothic"/>
                <a:cs typeface="Coco Gothic"/>
                <a:sym typeface="Coco Gothic"/>
              </a:rPr>
              <a:t>infection risk based on factors like exposure duration,</a:t>
            </a:r>
          </a:p>
          <a:p>
            <a:pPr marL="0" lvl="0" indent="0" algn="l">
              <a:lnSpc>
                <a:spcPts val="4865"/>
              </a:lnSpc>
              <a:spcBef>
                <a:spcPct val="0"/>
              </a:spcBef>
            </a:pPr>
            <a:r>
              <a:rPr lang="en-US" sz="3742" dirty="0">
                <a:solidFill>
                  <a:srgbClr val="000001"/>
                </a:solidFill>
                <a:latin typeface="Coco Gothic"/>
                <a:ea typeface="Coco Gothic"/>
                <a:cs typeface="Coco Gothic"/>
                <a:sym typeface="Coco Gothic"/>
              </a:rPr>
              <a:t> viral load, and subject location. The model tracks </a:t>
            </a:r>
          </a:p>
          <a:p>
            <a:pPr marL="0" lvl="0" indent="0" algn="l">
              <a:lnSpc>
                <a:spcPts val="4865"/>
              </a:lnSpc>
              <a:spcBef>
                <a:spcPct val="0"/>
              </a:spcBef>
            </a:pPr>
            <a:r>
              <a:rPr lang="en-US" sz="3742" dirty="0">
                <a:solidFill>
                  <a:srgbClr val="000001"/>
                </a:solidFill>
                <a:latin typeface="Coco Gothic"/>
                <a:ea typeface="Coco Gothic"/>
                <a:cs typeface="Coco Gothic"/>
                <a:sym typeface="Coco Gothic"/>
              </a:rPr>
              <a:t>inhalation zones to estimate person-to-person transmission </a:t>
            </a:r>
          </a:p>
          <a:p>
            <a:pPr marL="0" lvl="0" indent="0" algn="l">
              <a:lnSpc>
                <a:spcPts val="4865"/>
              </a:lnSpc>
              <a:spcBef>
                <a:spcPct val="0"/>
              </a:spcBef>
            </a:pPr>
            <a:r>
              <a:rPr lang="en-US" sz="3742" dirty="0">
                <a:solidFill>
                  <a:srgbClr val="000001"/>
                </a:solidFill>
                <a:latin typeface="Coco Gothic"/>
                <a:ea typeface="Coco Gothic"/>
                <a:cs typeface="Coco Gothic"/>
                <a:sym typeface="Coco Gothic"/>
              </a:rPr>
              <a:t>risk, using SARS-CoV-2 parameters.</a:t>
            </a:r>
          </a:p>
          <a:p>
            <a:pPr marL="0" lvl="0" indent="0" algn="l">
              <a:lnSpc>
                <a:spcPts val="4865"/>
              </a:lnSpc>
              <a:spcBef>
                <a:spcPct val="0"/>
              </a:spcBef>
            </a:pPr>
            <a:endParaRPr lang="en-US" sz="3742" dirty="0">
              <a:solidFill>
                <a:srgbClr val="000001"/>
              </a:solidFill>
              <a:latin typeface="Coco Gothic"/>
              <a:ea typeface="Coco Gothic"/>
              <a:cs typeface="Coco Gothic"/>
              <a:sym typeface="Coco Gothic"/>
            </a:endParaRPr>
          </a:p>
          <a:p>
            <a:pPr marL="0" lvl="0" indent="0" algn="l">
              <a:lnSpc>
                <a:spcPts val="4865"/>
              </a:lnSpc>
              <a:spcBef>
                <a:spcPct val="0"/>
              </a:spcBef>
            </a:pPr>
            <a:r>
              <a:rPr lang="en-US" sz="3742" dirty="0">
                <a:solidFill>
                  <a:srgbClr val="000001"/>
                </a:solidFill>
                <a:latin typeface="Bobby Jones Soft" panose="020B0604020202020204" charset="0"/>
                <a:ea typeface="Coco Gothic"/>
                <a:cs typeface="Coco Gothic"/>
                <a:sym typeface="Coco Gothic"/>
              </a:rPr>
              <a:t>Room Average Risk: </a:t>
            </a:r>
            <a:r>
              <a:rPr lang="en-US" sz="3742" dirty="0">
                <a:solidFill>
                  <a:srgbClr val="000001"/>
                </a:solidFill>
                <a:latin typeface="Coco Gothic"/>
                <a:ea typeface="Coco Gothic"/>
                <a:cs typeface="Coco Gothic"/>
                <a:sym typeface="Coco Gothic"/>
              </a:rPr>
              <a:t>The average infection risk</a:t>
            </a:r>
          </a:p>
          <a:p>
            <a:pPr marL="0" lvl="0" indent="0" algn="l">
              <a:lnSpc>
                <a:spcPts val="4865"/>
              </a:lnSpc>
              <a:spcBef>
                <a:spcPct val="0"/>
              </a:spcBef>
            </a:pPr>
            <a:r>
              <a:rPr lang="en-US" sz="3742" dirty="0">
                <a:solidFill>
                  <a:srgbClr val="000001"/>
                </a:solidFill>
                <a:latin typeface="Coco Gothic"/>
                <a:ea typeface="Coco Gothic"/>
                <a:cs typeface="Coco Gothic"/>
                <a:sym typeface="Coco Gothic"/>
              </a:rPr>
              <a:t> (P(avg)) for a room is determined by considering</a:t>
            </a:r>
          </a:p>
          <a:p>
            <a:pPr marL="0" lvl="0" indent="0" algn="l">
              <a:lnSpc>
                <a:spcPts val="4865"/>
              </a:lnSpc>
              <a:spcBef>
                <a:spcPct val="0"/>
              </a:spcBef>
            </a:pPr>
            <a:r>
              <a:rPr lang="en-US" sz="3742" dirty="0">
                <a:solidFill>
                  <a:srgbClr val="000001"/>
                </a:solidFill>
                <a:latin typeface="Coco Gothic"/>
                <a:ea typeface="Coco Gothic"/>
                <a:cs typeface="Coco Gothic"/>
                <a:sym typeface="Coco Gothic"/>
              </a:rPr>
              <a:t>various scenarios with different infected subjects</a:t>
            </a:r>
          </a:p>
          <a:p>
            <a:pPr marL="0" lvl="0" indent="0" algn="l">
              <a:lnSpc>
                <a:spcPts val="4865"/>
              </a:lnSpc>
              <a:spcBef>
                <a:spcPct val="0"/>
              </a:spcBef>
            </a:pPr>
            <a:r>
              <a:rPr lang="en-US" sz="3742" dirty="0">
                <a:solidFill>
                  <a:srgbClr val="000001"/>
                </a:solidFill>
                <a:latin typeface="Coco Gothic"/>
                <a:ea typeface="Coco Gothic"/>
                <a:cs typeface="Coco Gothic"/>
                <a:sym typeface="Coco Gothic"/>
              </a:rPr>
              <a:t>Factors like ventilation, distancing, and virus </a:t>
            </a:r>
          </a:p>
          <a:p>
            <a:pPr marL="0" lvl="0" indent="0" algn="l">
              <a:lnSpc>
                <a:spcPts val="4865"/>
              </a:lnSpc>
              <a:spcBef>
                <a:spcPct val="0"/>
              </a:spcBef>
            </a:pPr>
            <a:r>
              <a:rPr lang="en-US" sz="3742" dirty="0">
                <a:solidFill>
                  <a:srgbClr val="000001"/>
                </a:solidFill>
                <a:latin typeface="Coco Gothic"/>
                <a:ea typeface="Coco Gothic"/>
                <a:cs typeface="Coco Gothic"/>
                <a:sym typeface="Coco Gothic"/>
              </a:rPr>
              <a:t>transmissibility significantly impact both the overall infection risk and expected number of infections.</a:t>
            </a:r>
          </a:p>
        </p:txBody>
      </p:sp>
      <p:sp>
        <p:nvSpPr>
          <p:cNvPr id="11" name="Freeform 11"/>
          <p:cNvSpPr/>
          <p:nvPr/>
        </p:nvSpPr>
        <p:spPr>
          <a:xfrm rot="2969158">
            <a:off x="3163483" y="9016700"/>
            <a:ext cx="2548920" cy="1255923"/>
          </a:xfrm>
          <a:custGeom>
            <a:avLst/>
            <a:gdLst/>
            <a:ahLst/>
            <a:cxnLst/>
            <a:rect l="l" t="t" r="r" b="b"/>
            <a:pathLst>
              <a:path w="2548920" h="1255923">
                <a:moveTo>
                  <a:pt x="0" y="0"/>
                </a:moveTo>
                <a:lnTo>
                  <a:pt x="2548920" y="0"/>
                </a:lnTo>
                <a:lnTo>
                  <a:pt x="2548920" y="1255923"/>
                </a:lnTo>
                <a:lnTo>
                  <a:pt x="0" y="1255923"/>
                </a:lnTo>
                <a:lnTo>
                  <a:pt x="0" y="0"/>
                </a:lnTo>
                <a:close/>
              </a:path>
            </a:pathLst>
          </a:custGeom>
          <a:blipFill>
            <a:blip r:embed="rId15">
              <a:alphaModFix amt="60000"/>
              <a:extLst>
                <a:ext uri="{96DAC541-7B7A-43D3-8B79-37D633B846F1}">
                  <asvg:svgBlip xmlns:asvg="http://schemas.microsoft.com/office/drawing/2016/SVG/main" r:embed="rId16"/>
                </a:ext>
              </a:extLst>
            </a:blip>
            <a:stretch>
              <a:fillRect/>
            </a:stretch>
          </a:blipFill>
          <a:ln cap="sq">
            <a:noFill/>
            <a:prstDash val="solid"/>
            <a:miter/>
          </a:ln>
        </p:spPr>
      </p:sp>
      <p:sp>
        <p:nvSpPr>
          <p:cNvPr id="13" name="TextBox 12">
            <a:extLst>
              <a:ext uri="{FF2B5EF4-FFF2-40B4-BE49-F238E27FC236}">
                <a16:creationId xmlns:a16="http://schemas.microsoft.com/office/drawing/2014/main" id="{32221923-5F06-4994-8A86-B5D02EA816D9}"/>
              </a:ext>
            </a:extLst>
          </p:cNvPr>
          <p:cNvSpPr txBox="1"/>
          <p:nvPr/>
        </p:nvSpPr>
        <p:spPr>
          <a:xfrm>
            <a:off x="3429000" y="1176417"/>
            <a:ext cx="11904346" cy="1042850"/>
          </a:xfrm>
          <a:prstGeom prst="rect">
            <a:avLst/>
          </a:prstGeom>
          <a:noFill/>
        </p:spPr>
        <p:txBody>
          <a:bodyPr wrap="square">
            <a:spAutoFit/>
          </a:bodyPr>
          <a:lstStyle/>
          <a:p>
            <a:pPr marL="0" lvl="0" indent="0" algn="l">
              <a:lnSpc>
                <a:spcPts val="8030"/>
              </a:lnSpc>
            </a:pPr>
            <a:r>
              <a:rPr lang="en-US" sz="4800" spc="-73" dirty="0">
                <a:solidFill>
                  <a:srgbClr val="000001"/>
                </a:solidFill>
                <a:latin typeface="Bobby Jones Soft" panose="020B0604020202020204" charset="0"/>
                <a:ea typeface="Bobby Jones Soft"/>
                <a:cs typeface="Bobby Jones Soft"/>
                <a:sym typeface="Bobby Jones Soft"/>
              </a:rPr>
              <a:t>Infection Risk &amp; Room Average Risk</a:t>
            </a:r>
          </a:p>
        </p:txBody>
      </p:sp>
      <p:pic>
        <p:nvPicPr>
          <p:cNvPr id="15" name="Picture 14">
            <a:extLst>
              <a:ext uri="{FF2B5EF4-FFF2-40B4-BE49-F238E27FC236}">
                <a16:creationId xmlns:a16="http://schemas.microsoft.com/office/drawing/2014/main" id="{698276B9-7417-4E85-8E88-8A2649F00DAB}"/>
              </a:ext>
            </a:extLst>
          </p:cNvPr>
          <p:cNvPicPr>
            <a:picLocks noChangeAspect="1"/>
          </p:cNvPicPr>
          <p:nvPr/>
        </p:nvPicPr>
        <p:blipFill rotWithShape="1">
          <a:blip r:embed="rId17"/>
          <a:srcRect b="53062"/>
          <a:stretch/>
        </p:blipFill>
        <p:spPr>
          <a:xfrm>
            <a:off x="12482198" y="2226802"/>
            <a:ext cx="5089363" cy="1635356"/>
          </a:xfrm>
          <a:prstGeom prst="rect">
            <a:avLst/>
          </a:prstGeom>
        </p:spPr>
      </p:pic>
      <p:pic>
        <p:nvPicPr>
          <p:cNvPr id="18" name="Picture 17">
            <a:extLst>
              <a:ext uri="{FF2B5EF4-FFF2-40B4-BE49-F238E27FC236}">
                <a16:creationId xmlns:a16="http://schemas.microsoft.com/office/drawing/2014/main" id="{18B567A5-1790-40F4-9CF7-874C157D3EEB}"/>
              </a:ext>
            </a:extLst>
          </p:cNvPr>
          <p:cNvPicPr>
            <a:picLocks noChangeAspect="1"/>
          </p:cNvPicPr>
          <p:nvPr/>
        </p:nvPicPr>
        <p:blipFill rotWithShape="1">
          <a:blip r:embed="rId17"/>
          <a:srcRect l="17616" t="45953" r="17421" b="3108"/>
          <a:stretch/>
        </p:blipFill>
        <p:spPr>
          <a:xfrm>
            <a:off x="14007342" y="3808721"/>
            <a:ext cx="3579698" cy="1659316"/>
          </a:xfrm>
          <a:prstGeom prst="rect">
            <a:avLst/>
          </a:prstGeom>
        </p:spPr>
      </p:pic>
      <p:pic>
        <p:nvPicPr>
          <p:cNvPr id="16" name="Picture 15">
            <a:extLst>
              <a:ext uri="{FF2B5EF4-FFF2-40B4-BE49-F238E27FC236}">
                <a16:creationId xmlns:a16="http://schemas.microsoft.com/office/drawing/2014/main" id="{89D4CF9E-4BB3-4073-8F6E-0A36C5C79C55}"/>
              </a:ext>
            </a:extLst>
          </p:cNvPr>
          <p:cNvPicPr>
            <a:picLocks noChangeAspect="1"/>
          </p:cNvPicPr>
          <p:nvPr/>
        </p:nvPicPr>
        <p:blipFill>
          <a:blip r:embed="rId18"/>
          <a:stretch>
            <a:fillRect/>
          </a:stretch>
        </p:blipFill>
        <p:spPr>
          <a:xfrm>
            <a:off x="11453006" y="5731544"/>
            <a:ext cx="6433028" cy="2636824"/>
          </a:xfrm>
          <a:prstGeom prst="rect">
            <a:avLst/>
          </a:prstGeom>
        </p:spPr>
      </p:pic>
    </p:spTree>
    <p:extLst>
      <p:ext uri="{BB962C8B-B14F-4D97-AF65-F5344CB8AC3E}">
        <p14:creationId xmlns:p14="http://schemas.microsoft.com/office/powerpoint/2010/main" val="26860416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6A34C"/>
        </a:solidFill>
        <a:effectLst/>
      </p:bgPr>
    </p:bg>
    <p:spTree>
      <p:nvGrpSpPr>
        <p:cNvPr id="1" name=""/>
        <p:cNvGrpSpPr/>
        <p:nvPr/>
      </p:nvGrpSpPr>
      <p:grpSpPr>
        <a:xfrm>
          <a:off x="0" y="0"/>
          <a:ext cx="0" cy="0"/>
          <a:chOff x="0" y="0"/>
          <a:chExt cx="0" cy="0"/>
        </a:xfrm>
      </p:grpSpPr>
      <p:sp>
        <p:nvSpPr>
          <p:cNvPr id="2" name="Freeform 2"/>
          <p:cNvSpPr/>
          <p:nvPr/>
        </p:nvSpPr>
        <p:spPr>
          <a:xfrm rot="5400000">
            <a:off x="5141637" y="-2529882"/>
            <a:ext cx="8098071" cy="16704946"/>
          </a:xfrm>
          <a:custGeom>
            <a:avLst/>
            <a:gdLst/>
            <a:ahLst/>
            <a:cxnLst/>
            <a:rect l="l" t="t" r="r" b="b"/>
            <a:pathLst>
              <a:path w="7770495" h="11197590">
                <a:moveTo>
                  <a:pt x="0" y="11197591"/>
                </a:moveTo>
                <a:lnTo>
                  <a:pt x="0" y="0"/>
                </a:lnTo>
                <a:lnTo>
                  <a:pt x="7770495" y="0"/>
                </a:lnTo>
                <a:lnTo>
                  <a:pt x="7770495" y="11197591"/>
                </a:lnTo>
                <a:lnTo>
                  <a:pt x="0" y="11197591"/>
                </a:lnTo>
                <a:close/>
              </a:path>
            </a:pathLst>
          </a:custGeom>
          <a:pattFill prst="dkDnDiag">
            <a:fgClr>
              <a:srgbClr val="E6A34C"/>
            </a:fgClr>
            <a:bgClr>
              <a:schemeClr val="bg1"/>
            </a:bgClr>
          </a:pattFill>
        </p:spPr>
      </p:sp>
      <p:sp>
        <p:nvSpPr>
          <p:cNvPr id="3" name="Freeform 3"/>
          <p:cNvSpPr/>
          <p:nvPr/>
        </p:nvSpPr>
        <p:spPr>
          <a:xfrm>
            <a:off x="1219201" y="1642020"/>
            <a:ext cx="16040099" cy="7768680"/>
          </a:xfrm>
          <a:custGeom>
            <a:avLst/>
            <a:gdLst/>
            <a:ahLst/>
            <a:cxnLst/>
            <a:rect l="l" t="t" r="r" b="b"/>
            <a:pathLst>
              <a:path w="11199495" h="7768680">
                <a:moveTo>
                  <a:pt x="0" y="0"/>
                </a:moveTo>
                <a:lnTo>
                  <a:pt x="11199495" y="0"/>
                </a:lnTo>
                <a:lnTo>
                  <a:pt x="11199495" y="7768680"/>
                </a:lnTo>
                <a:lnTo>
                  <a:pt x="0" y="7768680"/>
                </a:lnTo>
                <a:lnTo>
                  <a:pt x="0" y="0"/>
                </a:lnTo>
                <a:close/>
              </a:path>
            </a:pathLst>
          </a:custGeom>
          <a:blipFill>
            <a:blip r:embed="rId2">
              <a:extLst>
                <a:ext uri="{96DAC541-7B7A-43D3-8B79-37D633B846F1}">
                  <asvg:svgBlip xmlns:asvg="http://schemas.microsoft.com/office/drawing/2016/SVG/main" r:embed="rId3"/>
                </a:ext>
              </a:extLst>
            </a:blip>
            <a:stretch>
              <a:fillRect l="-9268" t="-32449" r="-8758" b="-32132"/>
            </a:stretch>
          </a:blipFill>
          <a:ln cap="sq">
            <a:noFill/>
            <a:prstDash val="solid"/>
            <a:miter/>
          </a:ln>
        </p:spPr>
      </p:sp>
      <p:sp>
        <p:nvSpPr>
          <p:cNvPr id="4" name="Freeform 4"/>
          <p:cNvSpPr/>
          <p:nvPr/>
        </p:nvSpPr>
        <p:spPr>
          <a:xfrm rot="-9123936">
            <a:off x="-3242476" y="7859013"/>
            <a:ext cx="9433900" cy="1399889"/>
          </a:xfrm>
          <a:custGeom>
            <a:avLst/>
            <a:gdLst/>
            <a:ahLst/>
            <a:cxnLst/>
            <a:rect l="l" t="t" r="r" b="b"/>
            <a:pathLst>
              <a:path w="9433900" h="1399889">
                <a:moveTo>
                  <a:pt x="0" y="0"/>
                </a:moveTo>
                <a:lnTo>
                  <a:pt x="9433900" y="0"/>
                </a:lnTo>
                <a:lnTo>
                  <a:pt x="9433900" y="1399890"/>
                </a:lnTo>
                <a:lnTo>
                  <a:pt x="0" y="1399890"/>
                </a:lnTo>
                <a:lnTo>
                  <a:pt x="0" y="0"/>
                </a:lnTo>
                <a:close/>
              </a:path>
            </a:pathLst>
          </a:custGeom>
          <a:blipFill>
            <a:blip r:embed="rId4"/>
            <a:stretch>
              <a:fillRect l="-28173" r="-43871"/>
            </a:stretch>
          </a:blipFill>
        </p:spPr>
      </p:sp>
      <p:sp>
        <p:nvSpPr>
          <p:cNvPr id="5" name="Freeform 5"/>
          <p:cNvSpPr/>
          <p:nvPr/>
        </p:nvSpPr>
        <p:spPr>
          <a:xfrm rot="1767772">
            <a:off x="-3697523" y="8135860"/>
            <a:ext cx="7590270" cy="4212600"/>
          </a:xfrm>
          <a:custGeom>
            <a:avLst/>
            <a:gdLst/>
            <a:ahLst/>
            <a:cxnLst/>
            <a:rect l="l" t="t" r="r" b="b"/>
            <a:pathLst>
              <a:path w="7590270" h="4212600">
                <a:moveTo>
                  <a:pt x="0" y="0"/>
                </a:moveTo>
                <a:lnTo>
                  <a:pt x="7590270" y="0"/>
                </a:lnTo>
                <a:lnTo>
                  <a:pt x="7590270" y="4212600"/>
                </a:lnTo>
                <a:lnTo>
                  <a:pt x="0" y="42126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6" name="Freeform 6"/>
          <p:cNvSpPr/>
          <p:nvPr/>
        </p:nvSpPr>
        <p:spPr>
          <a:xfrm>
            <a:off x="8109067" y="803945"/>
            <a:ext cx="1498366" cy="449510"/>
          </a:xfrm>
          <a:custGeom>
            <a:avLst/>
            <a:gdLst/>
            <a:ahLst/>
            <a:cxnLst/>
            <a:rect l="l" t="t" r="r" b="b"/>
            <a:pathLst>
              <a:path w="1498366" h="449510">
                <a:moveTo>
                  <a:pt x="0" y="0"/>
                </a:moveTo>
                <a:lnTo>
                  <a:pt x="1498366" y="0"/>
                </a:lnTo>
                <a:lnTo>
                  <a:pt x="1498366" y="449510"/>
                </a:lnTo>
                <a:lnTo>
                  <a:pt x="0" y="449510"/>
                </a:lnTo>
                <a:lnTo>
                  <a:pt x="0" y="0"/>
                </a:lnTo>
                <a:close/>
              </a:path>
            </a:pathLst>
          </a:custGeom>
          <a:blipFill>
            <a:blip r:embed="rId7">
              <a:alphaModFix amt="60000"/>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rot="260776">
            <a:off x="13709767" y="803945"/>
            <a:ext cx="1498366" cy="449510"/>
          </a:xfrm>
          <a:custGeom>
            <a:avLst/>
            <a:gdLst/>
            <a:ahLst/>
            <a:cxnLst/>
            <a:rect l="l" t="t" r="r" b="b"/>
            <a:pathLst>
              <a:path w="1498366" h="449510">
                <a:moveTo>
                  <a:pt x="0" y="0"/>
                </a:moveTo>
                <a:lnTo>
                  <a:pt x="1498366" y="0"/>
                </a:lnTo>
                <a:lnTo>
                  <a:pt x="1498366" y="449510"/>
                </a:lnTo>
                <a:lnTo>
                  <a:pt x="0" y="449510"/>
                </a:lnTo>
                <a:lnTo>
                  <a:pt x="0" y="0"/>
                </a:lnTo>
                <a:close/>
              </a:path>
            </a:pathLst>
          </a:custGeom>
          <a:blipFill>
            <a:blip r:embed="rId9">
              <a:alphaModFix amt="60000"/>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rot="913377">
            <a:off x="1870544" y="8406627"/>
            <a:ext cx="1234554" cy="1326181"/>
          </a:xfrm>
          <a:custGeom>
            <a:avLst/>
            <a:gdLst/>
            <a:ahLst/>
            <a:cxnLst/>
            <a:rect l="l" t="t" r="r" b="b"/>
            <a:pathLst>
              <a:path w="1234554" h="1326181">
                <a:moveTo>
                  <a:pt x="0" y="0"/>
                </a:moveTo>
                <a:lnTo>
                  <a:pt x="1234554" y="0"/>
                </a:lnTo>
                <a:lnTo>
                  <a:pt x="1234554" y="1326181"/>
                </a:lnTo>
                <a:lnTo>
                  <a:pt x="0" y="132618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0" name="TextBox 10"/>
          <p:cNvSpPr txBox="1"/>
          <p:nvPr/>
        </p:nvSpPr>
        <p:spPr>
          <a:xfrm>
            <a:off x="1932079" y="2602149"/>
            <a:ext cx="15350708" cy="4999958"/>
          </a:xfrm>
          <a:prstGeom prst="rect">
            <a:avLst/>
          </a:prstGeom>
        </p:spPr>
        <p:txBody>
          <a:bodyPr wrap="square" lIns="0" tIns="0" rIns="0" bIns="0" rtlCol="0" anchor="t">
            <a:spAutoFit/>
          </a:bodyPr>
          <a:lstStyle/>
          <a:p>
            <a:pPr marL="0" lvl="0" indent="0" algn="l">
              <a:lnSpc>
                <a:spcPts val="4865"/>
              </a:lnSpc>
              <a:spcBef>
                <a:spcPct val="0"/>
              </a:spcBef>
            </a:pPr>
            <a:r>
              <a:rPr lang="en-US" sz="3742" dirty="0">
                <a:solidFill>
                  <a:srgbClr val="000001"/>
                </a:solidFill>
                <a:latin typeface="Coco Gothic"/>
                <a:ea typeface="Coco Gothic"/>
                <a:cs typeface="Coco Gothic"/>
                <a:sym typeface="Coco Gothic"/>
              </a:rPr>
              <a:t>This study presents a statistical model to assess infection risk in indoor settings, particularly where multiple infection sources are plausible, such as restaurants. The model, based on droplet dispersion, considers factors like ventilation and exposure duration, showing high infection probabilities under certain conditions. While the results highlight the need for strict preventive measures, they are based on simplified assumptions, such as simultaneous speaking, which may overestimate droplet dispersion.</a:t>
            </a:r>
          </a:p>
        </p:txBody>
      </p:sp>
      <p:sp>
        <p:nvSpPr>
          <p:cNvPr id="11" name="Freeform 11"/>
          <p:cNvSpPr/>
          <p:nvPr/>
        </p:nvSpPr>
        <p:spPr>
          <a:xfrm rot="2969158">
            <a:off x="3163483" y="9016700"/>
            <a:ext cx="2548920" cy="1255923"/>
          </a:xfrm>
          <a:custGeom>
            <a:avLst/>
            <a:gdLst/>
            <a:ahLst/>
            <a:cxnLst/>
            <a:rect l="l" t="t" r="r" b="b"/>
            <a:pathLst>
              <a:path w="2548920" h="1255923">
                <a:moveTo>
                  <a:pt x="0" y="0"/>
                </a:moveTo>
                <a:lnTo>
                  <a:pt x="2548920" y="0"/>
                </a:lnTo>
                <a:lnTo>
                  <a:pt x="2548920" y="1255923"/>
                </a:lnTo>
                <a:lnTo>
                  <a:pt x="0" y="1255923"/>
                </a:lnTo>
                <a:lnTo>
                  <a:pt x="0" y="0"/>
                </a:lnTo>
                <a:close/>
              </a:path>
            </a:pathLst>
          </a:custGeom>
          <a:blipFill>
            <a:blip r:embed="rId13">
              <a:alphaModFix amt="60000"/>
              <a:extLst>
                <a:ext uri="{96DAC541-7B7A-43D3-8B79-37D633B846F1}">
                  <asvg:svgBlip xmlns:asvg="http://schemas.microsoft.com/office/drawing/2016/SVG/main" r:embed="rId14"/>
                </a:ext>
              </a:extLst>
            </a:blip>
            <a:stretch>
              <a:fillRect/>
            </a:stretch>
          </a:blipFill>
          <a:ln cap="sq">
            <a:noFill/>
            <a:prstDash val="solid"/>
            <a:miter/>
          </a:ln>
        </p:spPr>
      </p:sp>
      <p:sp>
        <p:nvSpPr>
          <p:cNvPr id="13" name="TextBox 12">
            <a:extLst>
              <a:ext uri="{FF2B5EF4-FFF2-40B4-BE49-F238E27FC236}">
                <a16:creationId xmlns:a16="http://schemas.microsoft.com/office/drawing/2014/main" id="{32221923-5F06-4994-8A86-B5D02EA816D9}"/>
              </a:ext>
            </a:extLst>
          </p:cNvPr>
          <p:cNvSpPr txBox="1"/>
          <p:nvPr/>
        </p:nvSpPr>
        <p:spPr>
          <a:xfrm>
            <a:off x="3510643" y="1180624"/>
            <a:ext cx="11266714" cy="1295547"/>
          </a:xfrm>
          <a:prstGeom prst="rect">
            <a:avLst/>
          </a:prstGeom>
          <a:noFill/>
        </p:spPr>
        <p:txBody>
          <a:bodyPr wrap="square">
            <a:spAutoFit/>
          </a:bodyPr>
          <a:lstStyle/>
          <a:p>
            <a:pPr marL="0" lvl="0" indent="0" algn="ctr">
              <a:lnSpc>
                <a:spcPts val="8030"/>
              </a:lnSpc>
            </a:pPr>
            <a:r>
              <a:rPr lang="en-US" sz="11500" spc="-73" dirty="0">
                <a:solidFill>
                  <a:srgbClr val="000001"/>
                </a:solidFill>
                <a:latin typeface="Bobby Jones Soft" panose="020B0604020202020204" charset="0"/>
                <a:ea typeface="Bobby Jones Soft"/>
                <a:cs typeface="Bobby Jones Soft"/>
                <a:sym typeface="Bobby Jones Soft"/>
              </a:rPr>
              <a:t>discussion</a:t>
            </a:r>
          </a:p>
        </p:txBody>
      </p:sp>
    </p:spTree>
    <p:extLst>
      <p:ext uri="{BB962C8B-B14F-4D97-AF65-F5344CB8AC3E}">
        <p14:creationId xmlns:p14="http://schemas.microsoft.com/office/powerpoint/2010/main" val="32459488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6A34C"/>
        </a:solidFill>
        <a:effectLst/>
      </p:bgPr>
    </p:bg>
    <p:spTree>
      <p:nvGrpSpPr>
        <p:cNvPr id="1" name=""/>
        <p:cNvGrpSpPr/>
        <p:nvPr/>
      </p:nvGrpSpPr>
      <p:grpSpPr>
        <a:xfrm>
          <a:off x="0" y="0"/>
          <a:ext cx="0" cy="0"/>
          <a:chOff x="0" y="0"/>
          <a:chExt cx="0" cy="0"/>
        </a:xfrm>
      </p:grpSpPr>
      <p:sp>
        <p:nvSpPr>
          <p:cNvPr id="2" name="Freeform 2"/>
          <p:cNvSpPr/>
          <p:nvPr/>
        </p:nvSpPr>
        <p:spPr>
          <a:xfrm rot="5400000">
            <a:off x="4724401" y="-2798445"/>
            <a:ext cx="8246744" cy="17390746"/>
          </a:xfrm>
          <a:custGeom>
            <a:avLst/>
            <a:gdLst/>
            <a:ahLst/>
            <a:cxnLst/>
            <a:rect l="l" t="t" r="r" b="b"/>
            <a:pathLst>
              <a:path w="7770495" h="11197590">
                <a:moveTo>
                  <a:pt x="0" y="11197591"/>
                </a:moveTo>
                <a:lnTo>
                  <a:pt x="0" y="0"/>
                </a:lnTo>
                <a:lnTo>
                  <a:pt x="7770495" y="0"/>
                </a:lnTo>
                <a:lnTo>
                  <a:pt x="7770495" y="11197591"/>
                </a:lnTo>
                <a:lnTo>
                  <a:pt x="0" y="11197591"/>
                </a:lnTo>
                <a:close/>
              </a:path>
            </a:pathLst>
          </a:custGeom>
          <a:pattFill prst="dkDnDiag">
            <a:fgClr>
              <a:srgbClr val="E6A34C"/>
            </a:fgClr>
            <a:bgClr>
              <a:schemeClr val="bg1"/>
            </a:bgClr>
          </a:pattFill>
        </p:spPr>
      </p:sp>
      <p:sp>
        <p:nvSpPr>
          <p:cNvPr id="3" name="Freeform 3"/>
          <p:cNvSpPr/>
          <p:nvPr/>
        </p:nvSpPr>
        <p:spPr>
          <a:xfrm>
            <a:off x="304800" y="1309584"/>
            <a:ext cx="17238345" cy="8101115"/>
          </a:xfrm>
          <a:custGeom>
            <a:avLst/>
            <a:gdLst/>
            <a:ahLst/>
            <a:cxnLst/>
            <a:rect l="l" t="t" r="r" b="b"/>
            <a:pathLst>
              <a:path w="11199495" h="7768680">
                <a:moveTo>
                  <a:pt x="0" y="0"/>
                </a:moveTo>
                <a:lnTo>
                  <a:pt x="11199495" y="0"/>
                </a:lnTo>
                <a:lnTo>
                  <a:pt x="11199495" y="7768680"/>
                </a:lnTo>
                <a:lnTo>
                  <a:pt x="0" y="7768680"/>
                </a:lnTo>
                <a:lnTo>
                  <a:pt x="0" y="0"/>
                </a:lnTo>
                <a:close/>
              </a:path>
            </a:pathLst>
          </a:custGeom>
          <a:blipFill>
            <a:blip r:embed="rId2">
              <a:extLst>
                <a:ext uri="{96DAC541-7B7A-43D3-8B79-37D633B846F1}">
                  <asvg:svgBlip xmlns:asvg="http://schemas.microsoft.com/office/drawing/2016/SVG/main" r:embed="rId3"/>
                </a:ext>
              </a:extLst>
            </a:blip>
            <a:stretch>
              <a:fillRect l="-9268" t="-32449" r="-8758" b="-32132"/>
            </a:stretch>
          </a:blipFill>
          <a:ln cap="sq">
            <a:noFill/>
            <a:prstDash val="solid"/>
            <a:miter/>
          </a:ln>
        </p:spPr>
      </p:sp>
      <p:sp>
        <p:nvSpPr>
          <p:cNvPr id="4" name="Freeform 4"/>
          <p:cNvSpPr/>
          <p:nvPr/>
        </p:nvSpPr>
        <p:spPr>
          <a:xfrm rot="-9123936">
            <a:off x="-3242476" y="7859013"/>
            <a:ext cx="9433900" cy="1399889"/>
          </a:xfrm>
          <a:custGeom>
            <a:avLst/>
            <a:gdLst/>
            <a:ahLst/>
            <a:cxnLst/>
            <a:rect l="l" t="t" r="r" b="b"/>
            <a:pathLst>
              <a:path w="9433900" h="1399889">
                <a:moveTo>
                  <a:pt x="0" y="0"/>
                </a:moveTo>
                <a:lnTo>
                  <a:pt x="9433900" y="0"/>
                </a:lnTo>
                <a:lnTo>
                  <a:pt x="9433900" y="1399890"/>
                </a:lnTo>
                <a:lnTo>
                  <a:pt x="0" y="1399890"/>
                </a:lnTo>
                <a:lnTo>
                  <a:pt x="0" y="0"/>
                </a:lnTo>
                <a:close/>
              </a:path>
            </a:pathLst>
          </a:custGeom>
          <a:blipFill>
            <a:blip r:embed="rId4"/>
            <a:stretch>
              <a:fillRect l="-28173" r="-43871"/>
            </a:stretch>
          </a:blipFill>
        </p:spPr>
      </p:sp>
      <p:sp>
        <p:nvSpPr>
          <p:cNvPr id="5" name="Freeform 5"/>
          <p:cNvSpPr/>
          <p:nvPr/>
        </p:nvSpPr>
        <p:spPr>
          <a:xfrm rot="1767772">
            <a:off x="-3697523" y="8135860"/>
            <a:ext cx="7590270" cy="4212600"/>
          </a:xfrm>
          <a:custGeom>
            <a:avLst/>
            <a:gdLst/>
            <a:ahLst/>
            <a:cxnLst/>
            <a:rect l="l" t="t" r="r" b="b"/>
            <a:pathLst>
              <a:path w="7590270" h="4212600">
                <a:moveTo>
                  <a:pt x="0" y="0"/>
                </a:moveTo>
                <a:lnTo>
                  <a:pt x="7590270" y="0"/>
                </a:lnTo>
                <a:lnTo>
                  <a:pt x="7590270" y="4212600"/>
                </a:lnTo>
                <a:lnTo>
                  <a:pt x="0" y="42126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6" name="Freeform 6"/>
          <p:cNvSpPr/>
          <p:nvPr/>
        </p:nvSpPr>
        <p:spPr>
          <a:xfrm>
            <a:off x="5218079" y="86469"/>
            <a:ext cx="6890222" cy="1321547"/>
          </a:xfrm>
          <a:custGeom>
            <a:avLst/>
            <a:gdLst/>
            <a:ahLst/>
            <a:cxnLst/>
            <a:rect l="l" t="t" r="r" b="b"/>
            <a:pathLst>
              <a:path w="1498366" h="449510">
                <a:moveTo>
                  <a:pt x="0" y="0"/>
                </a:moveTo>
                <a:lnTo>
                  <a:pt x="1498366" y="0"/>
                </a:lnTo>
                <a:lnTo>
                  <a:pt x="1498366" y="449510"/>
                </a:lnTo>
                <a:lnTo>
                  <a:pt x="0" y="449510"/>
                </a:lnTo>
                <a:lnTo>
                  <a:pt x="0" y="0"/>
                </a:lnTo>
                <a:close/>
              </a:path>
            </a:pathLst>
          </a:custGeom>
          <a:blipFill>
            <a:blip r:embed="rId7">
              <a:alphaModFix amt="60000"/>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rot="260776">
            <a:off x="13709767" y="803945"/>
            <a:ext cx="1498366" cy="449510"/>
          </a:xfrm>
          <a:custGeom>
            <a:avLst/>
            <a:gdLst/>
            <a:ahLst/>
            <a:cxnLst/>
            <a:rect l="l" t="t" r="r" b="b"/>
            <a:pathLst>
              <a:path w="1498366" h="449510">
                <a:moveTo>
                  <a:pt x="0" y="0"/>
                </a:moveTo>
                <a:lnTo>
                  <a:pt x="1498366" y="0"/>
                </a:lnTo>
                <a:lnTo>
                  <a:pt x="1498366" y="449510"/>
                </a:lnTo>
                <a:lnTo>
                  <a:pt x="0" y="449510"/>
                </a:lnTo>
                <a:lnTo>
                  <a:pt x="0" y="0"/>
                </a:lnTo>
                <a:close/>
              </a:path>
            </a:pathLst>
          </a:custGeom>
          <a:blipFill>
            <a:blip r:embed="rId9">
              <a:alphaModFix amt="60000"/>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rot="913377">
            <a:off x="12801652" y="8732786"/>
            <a:ext cx="1234554" cy="1326181"/>
          </a:xfrm>
          <a:custGeom>
            <a:avLst/>
            <a:gdLst/>
            <a:ahLst/>
            <a:cxnLst/>
            <a:rect l="l" t="t" r="r" b="b"/>
            <a:pathLst>
              <a:path w="1234554" h="1326181">
                <a:moveTo>
                  <a:pt x="0" y="0"/>
                </a:moveTo>
                <a:lnTo>
                  <a:pt x="1234554" y="0"/>
                </a:lnTo>
                <a:lnTo>
                  <a:pt x="1234554" y="1326181"/>
                </a:lnTo>
                <a:lnTo>
                  <a:pt x="0" y="132618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0" name="TextBox 10"/>
          <p:cNvSpPr txBox="1"/>
          <p:nvPr/>
        </p:nvSpPr>
        <p:spPr>
          <a:xfrm>
            <a:off x="409046" y="1353497"/>
            <a:ext cx="17029851" cy="8141844"/>
          </a:xfrm>
          <a:prstGeom prst="rect">
            <a:avLst/>
          </a:prstGeom>
        </p:spPr>
        <p:txBody>
          <a:bodyPr wrap="square" lIns="0" tIns="0" rIns="0" bIns="0" rtlCol="0" anchor="t">
            <a:spAutoFit/>
          </a:bodyPr>
          <a:lstStyle/>
          <a:p>
            <a:pPr marL="0" lvl="0" indent="0" algn="l">
              <a:lnSpc>
                <a:spcPts val="4865"/>
              </a:lnSpc>
              <a:spcBef>
                <a:spcPct val="0"/>
              </a:spcBef>
            </a:pPr>
            <a:r>
              <a:rPr lang="en-US" sz="3742" dirty="0">
                <a:solidFill>
                  <a:srgbClr val="000001"/>
                </a:solidFill>
                <a:latin typeface="Coco Gothic"/>
                <a:ea typeface="Coco Gothic"/>
                <a:cs typeface="Coco Gothic"/>
                <a:sym typeface="Coco Gothic"/>
              </a:rPr>
              <a:t>This study investigates the transmission of respiratory infections in a restaurant setting through numerical simulations of droplet transport under various ventilation scenarios. Findings indicate that ventilation systems significantly impact droplet dispersion and infection risk. In cases with limited ventilation, droplet dispersion was confined, while enhanced ventilation led to greater dispersion and increased potential for contamination. A risk-mapping methodology was developed using the Wells-Riley infection risk model, revealing that mechanical mixing of air generally increases person-to-person infection risk. However, higher droplet dispersion does not always correlate with lower average infection risk, as this is heavily influenced by pathogen transmissibility. Low transmissibility benefits from mechanical mixing, while high transmissibility can negate its advantages, emphasizing the complexity of infection risk in indoor environments.</a:t>
            </a:r>
          </a:p>
        </p:txBody>
      </p:sp>
      <p:sp>
        <p:nvSpPr>
          <p:cNvPr id="11" name="Freeform 11"/>
          <p:cNvSpPr/>
          <p:nvPr/>
        </p:nvSpPr>
        <p:spPr>
          <a:xfrm rot="2969158">
            <a:off x="3163483" y="9016700"/>
            <a:ext cx="2548920" cy="1255923"/>
          </a:xfrm>
          <a:custGeom>
            <a:avLst/>
            <a:gdLst/>
            <a:ahLst/>
            <a:cxnLst/>
            <a:rect l="l" t="t" r="r" b="b"/>
            <a:pathLst>
              <a:path w="2548920" h="1255923">
                <a:moveTo>
                  <a:pt x="0" y="0"/>
                </a:moveTo>
                <a:lnTo>
                  <a:pt x="2548920" y="0"/>
                </a:lnTo>
                <a:lnTo>
                  <a:pt x="2548920" y="1255923"/>
                </a:lnTo>
                <a:lnTo>
                  <a:pt x="0" y="1255923"/>
                </a:lnTo>
                <a:lnTo>
                  <a:pt x="0" y="0"/>
                </a:lnTo>
                <a:close/>
              </a:path>
            </a:pathLst>
          </a:custGeom>
          <a:blipFill>
            <a:blip r:embed="rId13">
              <a:alphaModFix amt="60000"/>
              <a:extLst>
                <a:ext uri="{96DAC541-7B7A-43D3-8B79-37D633B846F1}">
                  <asvg:svgBlip xmlns:asvg="http://schemas.microsoft.com/office/drawing/2016/SVG/main" r:embed="rId14"/>
                </a:ext>
              </a:extLst>
            </a:blip>
            <a:stretch>
              <a:fillRect/>
            </a:stretch>
          </a:blipFill>
          <a:ln cap="sq">
            <a:noFill/>
            <a:prstDash val="solid"/>
            <a:miter/>
          </a:ln>
        </p:spPr>
      </p:sp>
      <p:sp>
        <p:nvSpPr>
          <p:cNvPr id="13" name="TextBox 12">
            <a:extLst>
              <a:ext uri="{FF2B5EF4-FFF2-40B4-BE49-F238E27FC236}">
                <a16:creationId xmlns:a16="http://schemas.microsoft.com/office/drawing/2014/main" id="{32221923-5F06-4994-8A86-B5D02EA816D9}"/>
              </a:ext>
            </a:extLst>
          </p:cNvPr>
          <p:cNvSpPr txBox="1"/>
          <p:nvPr/>
        </p:nvSpPr>
        <p:spPr>
          <a:xfrm>
            <a:off x="6539456" y="290295"/>
            <a:ext cx="4616634" cy="1223861"/>
          </a:xfrm>
          <a:prstGeom prst="rect">
            <a:avLst/>
          </a:prstGeom>
          <a:noFill/>
        </p:spPr>
        <p:txBody>
          <a:bodyPr wrap="square">
            <a:spAutoFit/>
          </a:bodyPr>
          <a:lstStyle/>
          <a:p>
            <a:pPr marL="0" lvl="0" indent="0" algn="l">
              <a:lnSpc>
                <a:spcPts val="8030"/>
              </a:lnSpc>
            </a:pPr>
            <a:r>
              <a:rPr lang="en-US" sz="8800" spc="-73" dirty="0">
                <a:solidFill>
                  <a:srgbClr val="000001"/>
                </a:solidFill>
                <a:latin typeface="Bobby Jones Soft" panose="020B0604020202020204" charset="0"/>
                <a:ea typeface="Bobby Jones Soft"/>
                <a:cs typeface="Bobby Jones Soft"/>
                <a:sym typeface="Bobby Jones Soft"/>
              </a:rPr>
              <a:t>summary</a:t>
            </a:r>
          </a:p>
        </p:txBody>
      </p:sp>
    </p:spTree>
    <p:extLst>
      <p:ext uri="{BB962C8B-B14F-4D97-AF65-F5344CB8AC3E}">
        <p14:creationId xmlns:p14="http://schemas.microsoft.com/office/powerpoint/2010/main" val="15426807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7C4A0"/>
        </a:solidFill>
        <a:effectLst/>
      </p:bgPr>
    </p:bg>
    <p:spTree>
      <p:nvGrpSpPr>
        <p:cNvPr id="1" name=""/>
        <p:cNvGrpSpPr/>
        <p:nvPr/>
      </p:nvGrpSpPr>
      <p:grpSpPr>
        <a:xfrm>
          <a:off x="0" y="0"/>
          <a:ext cx="0" cy="0"/>
          <a:chOff x="0" y="0"/>
          <a:chExt cx="0" cy="0"/>
        </a:xfrm>
      </p:grpSpPr>
      <p:sp>
        <p:nvSpPr>
          <p:cNvPr id="2" name="Freeform 2"/>
          <p:cNvSpPr/>
          <p:nvPr/>
        </p:nvSpPr>
        <p:spPr>
          <a:xfrm>
            <a:off x="-1347219" y="-1788758"/>
            <a:ext cx="6691633" cy="6606467"/>
          </a:xfrm>
          <a:custGeom>
            <a:avLst/>
            <a:gdLst/>
            <a:ahLst/>
            <a:cxnLst/>
            <a:rect l="l" t="t" r="r" b="b"/>
            <a:pathLst>
              <a:path w="6691633" h="6606467">
                <a:moveTo>
                  <a:pt x="0" y="0"/>
                </a:moveTo>
                <a:lnTo>
                  <a:pt x="6691633" y="0"/>
                </a:lnTo>
                <a:lnTo>
                  <a:pt x="6691633" y="6606466"/>
                </a:lnTo>
                <a:lnTo>
                  <a:pt x="0" y="6606466"/>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919580" flipH="1">
            <a:off x="4174801" y="783304"/>
            <a:ext cx="17347471" cy="1496219"/>
          </a:xfrm>
          <a:custGeom>
            <a:avLst/>
            <a:gdLst/>
            <a:ahLst/>
            <a:cxnLst/>
            <a:rect l="l" t="t" r="r" b="b"/>
            <a:pathLst>
              <a:path w="17347471" h="1496219">
                <a:moveTo>
                  <a:pt x="17347471" y="0"/>
                </a:moveTo>
                <a:lnTo>
                  <a:pt x="0" y="0"/>
                </a:lnTo>
                <a:lnTo>
                  <a:pt x="0" y="1496219"/>
                </a:lnTo>
                <a:lnTo>
                  <a:pt x="17347471" y="1496219"/>
                </a:lnTo>
                <a:lnTo>
                  <a:pt x="17347471" y="0"/>
                </a:lnTo>
                <a:close/>
              </a:path>
            </a:pathLst>
          </a:custGeom>
          <a:blipFill>
            <a:blip r:embed="rId4"/>
            <a:stretch>
              <a:fillRect/>
            </a:stretch>
          </a:blipFill>
        </p:spPr>
      </p:sp>
      <p:sp>
        <p:nvSpPr>
          <p:cNvPr id="4" name="Freeform 4"/>
          <p:cNvSpPr/>
          <p:nvPr/>
        </p:nvSpPr>
        <p:spPr>
          <a:xfrm flipH="1">
            <a:off x="8871493" y="-574361"/>
            <a:ext cx="10709775" cy="3271349"/>
          </a:xfrm>
          <a:custGeom>
            <a:avLst/>
            <a:gdLst/>
            <a:ahLst/>
            <a:cxnLst/>
            <a:rect l="l" t="t" r="r" b="b"/>
            <a:pathLst>
              <a:path w="10709775" h="3271349">
                <a:moveTo>
                  <a:pt x="10709775" y="0"/>
                </a:moveTo>
                <a:lnTo>
                  <a:pt x="0" y="0"/>
                </a:lnTo>
                <a:lnTo>
                  <a:pt x="0" y="3271350"/>
                </a:lnTo>
                <a:lnTo>
                  <a:pt x="10709775" y="3271350"/>
                </a:lnTo>
                <a:lnTo>
                  <a:pt x="10709775"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9423818">
            <a:off x="13593309" y="1703908"/>
            <a:ext cx="2291785" cy="1129225"/>
          </a:xfrm>
          <a:custGeom>
            <a:avLst/>
            <a:gdLst/>
            <a:ahLst/>
            <a:cxnLst/>
            <a:rect l="l" t="t" r="r" b="b"/>
            <a:pathLst>
              <a:path w="2291785" h="1129225">
                <a:moveTo>
                  <a:pt x="0" y="0"/>
                </a:moveTo>
                <a:lnTo>
                  <a:pt x="2291784" y="0"/>
                </a:lnTo>
                <a:lnTo>
                  <a:pt x="2291784" y="1129225"/>
                </a:lnTo>
                <a:lnTo>
                  <a:pt x="0" y="1129225"/>
                </a:lnTo>
                <a:lnTo>
                  <a:pt x="0" y="0"/>
                </a:lnTo>
                <a:close/>
              </a:path>
            </a:pathLst>
          </a:custGeom>
          <a:blipFill>
            <a:blip r:embed="rId7">
              <a:alphaModFix amt="60000"/>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rot="-8802546">
            <a:off x="-2786091" y="7019750"/>
            <a:ext cx="9433900" cy="1399889"/>
          </a:xfrm>
          <a:custGeom>
            <a:avLst/>
            <a:gdLst/>
            <a:ahLst/>
            <a:cxnLst/>
            <a:rect l="l" t="t" r="r" b="b"/>
            <a:pathLst>
              <a:path w="9433900" h="1399889">
                <a:moveTo>
                  <a:pt x="0" y="0"/>
                </a:moveTo>
                <a:lnTo>
                  <a:pt x="9433900" y="0"/>
                </a:lnTo>
                <a:lnTo>
                  <a:pt x="9433900" y="1399890"/>
                </a:lnTo>
                <a:lnTo>
                  <a:pt x="0" y="1399890"/>
                </a:lnTo>
                <a:lnTo>
                  <a:pt x="0" y="0"/>
                </a:lnTo>
                <a:close/>
              </a:path>
            </a:pathLst>
          </a:custGeom>
          <a:blipFill>
            <a:blip r:embed="rId4"/>
            <a:stretch>
              <a:fillRect l="-28173" r="-43871"/>
            </a:stretch>
          </a:blipFill>
        </p:spPr>
      </p:sp>
      <p:sp>
        <p:nvSpPr>
          <p:cNvPr id="7" name="Freeform 7"/>
          <p:cNvSpPr/>
          <p:nvPr/>
        </p:nvSpPr>
        <p:spPr>
          <a:xfrm rot="2057374">
            <a:off x="-2054527" y="7953902"/>
            <a:ext cx="7590270" cy="4212600"/>
          </a:xfrm>
          <a:custGeom>
            <a:avLst/>
            <a:gdLst/>
            <a:ahLst/>
            <a:cxnLst/>
            <a:rect l="l" t="t" r="r" b="b"/>
            <a:pathLst>
              <a:path w="7590270" h="4212600">
                <a:moveTo>
                  <a:pt x="0" y="0"/>
                </a:moveTo>
                <a:lnTo>
                  <a:pt x="7590271" y="0"/>
                </a:lnTo>
                <a:lnTo>
                  <a:pt x="7590271" y="4212600"/>
                </a:lnTo>
                <a:lnTo>
                  <a:pt x="0" y="421260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rot="-9373907">
            <a:off x="359886" y="6424644"/>
            <a:ext cx="2456646" cy="1210456"/>
          </a:xfrm>
          <a:custGeom>
            <a:avLst/>
            <a:gdLst/>
            <a:ahLst/>
            <a:cxnLst/>
            <a:rect l="l" t="t" r="r" b="b"/>
            <a:pathLst>
              <a:path w="2456646" h="1210456">
                <a:moveTo>
                  <a:pt x="0" y="0"/>
                </a:moveTo>
                <a:lnTo>
                  <a:pt x="2456646" y="0"/>
                </a:lnTo>
                <a:lnTo>
                  <a:pt x="2456646" y="1210457"/>
                </a:lnTo>
                <a:lnTo>
                  <a:pt x="0" y="1210457"/>
                </a:lnTo>
                <a:lnTo>
                  <a:pt x="0" y="0"/>
                </a:lnTo>
                <a:close/>
              </a:path>
            </a:pathLst>
          </a:custGeom>
          <a:blipFill>
            <a:blip r:embed="rId7">
              <a:alphaModFix amt="60000"/>
              <a:extLst>
                <a:ext uri="{96DAC541-7B7A-43D3-8B79-37D633B846F1}">
                  <asvg:svgBlip xmlns:asvg="http://schemas.microsoft.com/office/drawing/2016/SVG/main" r:embed="rId8"/>
                </a:ext>
              </a:extLst>
            </a:blip>
            <a:stretch>
              <a:fillRect/>
            </a:stretch>
          </a:blipFill>
          <a:ln cap="sq">
            <a:noFill/>
            <a:prstDash val="solid"/>
            <a:miter/>
          </a:ln>
        </p:spPr>
      </p:sp>
      <p:sp>
        <p:nvSpPr>
          <p:cNvPr id="9" name="Freeform 9"/>
          <p:cNvSpPr/>
          <p:nvPr/>
        </p:nvSpPr>
        <p:spPr>
          <a:xfrm>
            <a:off x="11725275" y="8478298"/>
            <a:ext cx="2151274" cy="2057400"/>
          </a:xfrm>
          <a:custGeom>
            <a:avLst/>
            <a:gdLst/>
            <a:ahLst/>
            <a:cxnLst/>
            <a:rect l="l" t="t" r="r" b="b"/>
            <a:pathLst>
              <a:path w="2151274" h="2057400">
                <a:moveTo>
                  <a:pt x="0" y="0"/>
                </a:moveTo>
                <a:lnTo>
                  <a:pt x="2151274" y="0"/>
                </a:lnTo>
                <a:lnTo>
                  <a:pt x="2151274" y="2057400"/>
                </a:lnTo>
                <a:lnTo>
                  <a:pt x="0" y="2057400"/>
                </a:lnTo>
                <a:lnTo>
                  <a:pt x="0" y="0"/>
                </a:lnTo>
                <a:close/>
              </a:path>
            </a:pathLst>
          </a:custGeom>
          <a:blipFill>
            <a:blip r:embed="rId11">
              <a:alphaModFix amt="80000"/>
              <a:extLst>
                <a:ext uri="{96DAC541-7B7A-43D3-8B79-37D633B846F1}">
                  <asvg:svgBlip xmlns:asvg="http://schemas.microsoft.com/office/drawing/2016/SVG/main" r:embed="rId12"/>
                </a:ext>
              </a:extLst>
            </a:blip>
            <a:stretch>
              <a:fillRect/>
            </a:stretch>
          </a:blipFill>
          <a:ln cap="sq">
            <a:noFill/>
            <a:prstDash val="solid"/>
            <a:miter/>
          </a:ln>
        </p:spPr>
      </p:sp>
      <p:sp>
        <p:nvSpPr>
          <p:cNvPr id="10" name="Freeform 10"/>
          <p:cNvSpPr/>
          <p:nvPr/>
        </p:nvSpPr>
        <p:spPr>
          <a:xfrm>
            <a:off x="12447028" y="6738694"/>
            <a:ext cx="5263122" cy="5196136"/>
          </a:xfrm>
          <a:custGeom>
            <a:avLst/>
            <a:gdLst/>
            <a:ahLst/>
            <a:cxnLst/>
            <a:rect l="l" t="t" r="r" b="b"/>
            <a:pathLst>
              <a:path w="5263122" h="5196136">
                <a:moveTo>
                  <a:pt x="0" y="0"/>
                </a:moveTo>
                <a:lnTo>
                  <a:pt x="5263121" y="0"/>
                </a:lnTo>
                <a:lnTo>
                  <a:pt x="5263121" y="5196137"/>
                </a:lnTo>
                <a:lnTo>
                  <a:pt x="0" y="5196137"/>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a:ln cap="sq">
            <a:noFill/>
            <a:prstDash val="solid"/>
            <a:miter/>
          </a:ln>
        </p:spPr>
      </p:sp>
      <p:sp>
        <p:nvSpPr>
          <p:cNvPr id="11" name="Freeform 11"/>
          <p:cNvSpPr/>
          <p:nvPr/>
        </p:nvSpPr>
        <p:spPr>
          <a:xfrm>
            <a:off x="14702734" y="-737360"/>
            <a:ext cx="2252068" cy="2377423"/>
          </a:xfrm>
          <a:custGeom>
            <a:avLst/>
            <a:gdLst/>
            <a:ahLst/>
            <a:cxnLst/>
            <a:rect l="l" t="t" r="r" b="b"/>
            <a:pathLst>
              <a:path w="2252068" h="2377423">
                <a:moveTo>
                  <a:pt x="0" y="0"/>
                </a:moveTo>
                <a:lnTo>
                  <a:pt x="2252068" y="0"/>
                </a:lnTo>
                <a:lnTo>
                  <a:pt x="2252068" y="2377423"/>
                </a:lnTo>
                <a:lnTo>
                  <a:pt x="0" y="2377423"/>
                </a:lnTo>
                <a:lnTo>
                  <a:pt x="0" y="0"/>
                </a:lnTo>
                <a:close/>
              </a:path>
            </a:pathLst>
          </a:custGeom>
          <a:blipFill>
            <a:blip r:embed="rId13">
              <a:alphaModFix amt="60000"/>
              <a:extLst>
                <a:ext uri="{96DAC541-7B7A-43D3-8B79-37D633B846F1}">
                  <asvg:svgBlip xmlns:asvg="http://schemas.microsoft.com/office/drawing/2016/SVG/main" r:embed="rId14"/>
                </a:ext>
              </a:extLst>
            </a:blip>
            <a:stretch>
              <a:fillRect/>
            </a:stretch>
          </a:blipFill>
          <a:ln cap="sq">
            <a:noFill/>
            <a:prstDash val="solid"/>
            <a:miter/>
          </a:ln>
        </p:spPr>
      </p:sp>
      <p:sp>
        <p:nvSpPr>
          <p:cNvPr id="12" name="Freeform 12"/>
          <p:cNvSpPr/>
          <p:nvPr/>
        </p:nvSpPr>
        <p:spPr>
          <a:xfrm>
            <a:off x="12500146" y="705257"/>
            <a:ext cx="1720410" cy="1907712"/>
          </a:xfrm>
          <a:custGeom>
            <a:avLst/>
            <a:gdLst/>
            <a:ahLst/>
            <a:cxnLst/>
            <a:rect l="l" t="t" r="r" b="b"/>
            <a:pathLst>
              <a:path w="1720410" h="1907712">
                <a:moveTo>
                  <a:pt x="0" y="0"/>
                </a:moveTo>
                <a:lnTo>
                  <a:pt x="1720409" y="0"/>
                </a:lnTo>
                <a:lnTo>
                  <a:pt x="1720409" y="1907713"/>
                </a:lnTo>
                <a:lnTo>
                  <a:pt x="0" y="1907713"/>
                </a:lnTo>
                <a:lnTo>
                  <a:pt x="0" y="0"/>
                </a:lnTo>
                <a:close/>
              </a:path>
            </a:pathLst>
          </a:custGeom>
          <a:blipFill>
            <a:blip r:embed="rId15">
              <a:alphaModFix amt="80000"/>
              <a:extLst>
                <a:ext uri="{96DAC541-7B7A-43D3-8B79-37D633B846F1}">
                  <asvg:svgBlip xmlns:asvg="http://schemas.microsoft.com/office/drawing/2016/SVG/main" r:embed="rId16"/>
                </a:ext>
              </a:extLst>
            </a:blip>
            <a:stretch>
              <a:fillRect/>
            </a:stretch>
          </a:blipFill>
        </p:spPr>
      </p:sp>
      <p:sp>
        <p:nvSpPr>
          <p:cNvPr id="13" name="Freeform 13"/>
          <p:cNvSpPr/>
          <p:nvPr/>
        </p:nvSpPr>
        <p:spPr>
          <a:xfrm>
            <a:off x="14322037" y="6130351"/>
            <a:ext cx="2975363" cy="3286044"/>
          </a:xfrm>
          <a:custGeom>
            <a:avLst/>
            <a:gdLst/>
            <a:ahLst/>
            <a:cxnLst/>
            <a:rect l="l" t="t" r="r" b="b"/>
            <a:pathLst>
              <a:path w="2975363" h="3286044">
                <a:moveTo>
                  <a:pt x="0" y="0"/>
                </a:moveTo>
                <a:lnTo>
                  <a:pt x="2975363" y="0"/>
                </a:lnTo>
                <a:lnTo>
                  <a:pt x="2975363" y="3286043"/>
                </a:lnTo>
                <a:lnTo>
                  <a:pt x="0" y="328604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4" name="Freeform 14"/>
          <p:cNvSpPr/>
          <p:nvPr/>
        </p:nvSpPr>
        <p:spPr>
          <a:xfrm rot="-6631441">
            <a:off x="2771185" y="1249130"/>
            <a:ext cx="1171634" cy="1775203"/>
          </a:xfrm>
          <a:custGeom>
            <a:avLst/>
            <a:gdLst/>
            <a:ahLst/>
            <a:cxnLst/>
            <a:rect l="l" t="t" r="r" b="b"/>
            <a:pathLst>
              <a:path w="1171634" h="1775203">
                <a:moveTo>
                  <a:pt x="0" y="0"/>
                </a:moveTo>
                <a:lnTo>
                  <a:pt x="1171634" y="0"/>
                </a:lnTo>
                <a:lnTo>
                  <a:pt x="1171634" y="1775202"/>
                </a:lnTo>
                <a:lnTo>
                  <a:pt x="0" y="177520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5" name="Freeform 15"/>
          <p:cNvSpPr/>
          <p:nvPr/>
        </p:nvSpPr>
        <p:spPr>
          <a:xfrm flipH="1">
            <a:off x="644373" y="842381"/>
            <a:ext cx="2765331" cy="2468687"/>
          </a:xfrm>
          <a:custGeom>
            <a:avLst/>
            <a:gdLst/>
            <a:ahLst/>
            <a:cxnLst/>
            <a:rect l="l" t="t" r="r" b="b"/>
            <a:pathLst>
              <a:path w="2765331" h="2468687">
                <a:moveTo>
                  <a:pt x="2765331" y="0"/>
                </a:moveTo>
                <a:lnTo>
                  <a:pt x="0" y="0"/>
                </a:lnTo>
                <a:lnTo>
                  <a:pt x="0" y="2468687"/>
                </a:lnTo>
                <a:lnTo>
                  <a:pt x="2765331" y="2468687"/>
                </a:lnTo>
                <a:lnTo>
                  <a:pt x="2765331"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6" name="Freeform 16"/>
          <p:cNvSpPr/>
          <p:nvPr/>
        </p:nvSpPr>
        <p:spPr>
          <a:xfrm rot="-5400000">
            <a:off x="1823127" y="656166"/>
            <a:ext cx="369990" cy="410530"/>
          </a:xfrm>
          <a:custGeom>
            <a:avLst/>
            <a:gdLst/>
            <a:ahLst/>
            <a:cxnLst/>
            <a:rect l="l" t="t" r="r" b="b"/>
            <a:pathLst>
              <a:path w="369990" h="410530">
                <a:moveTo>
                  <a:pt x="0" y="0"/>
                </a:moveTo>
                <a:lnTo>
                  <a:pt x="369990" y="0"/>
                </a:lnTo>
                <a:lnTo>
                  <a:pt x="369990" y="410530"/>
                </a:lnTo>
                <a:lnTo>
                  <a:pt x="0" y="41053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7" name="Freeform 17"/>
          <p:cNvSpPr/>
          <p:nvPr/>
        </p:nvSpPr>
        <p:spPr>
          <a:xfrm rot="7662193">
            <a:off x="12783070" y="6530316"/>
            <a:ext cx="2623365" cy="1292604"/>
          </a:xfrm>
          <a:custGeom>
            <a:avLst/>
            <a:gdLst/>
            <a:ahLst/>
            <a:cxnLst/>
            <a:rect l="l" t="t" r="r" b="b"/>
            <a:pathLst>
              <a:path w="2623365" h="1292604">
                <a:moveTo>
                  <a:pt x="0" y="0"/>
                </a:moveTo>
                <a:lnTo>
                  <a:pt x="2623365" y="0"/>
                </a:lnTo>
                <a:lnTo>
                  <a:pt x="2623365" y="1292604"/>
                </a:lnTo>
                <a:lnTo>
                  <a:pt x="0" y="1292604"/>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8" name="Freeform 18"/>
          <p:cNvSpPr/>
          <p:nvPr/>
        </p:nvSpPr>
        <p:spPr>
          <a:xfrm rot="8419874">
            <a:off x="714777" y="2780260"/>
            <a:ext cx="2456646" cy="966366"/>
          </a:xfrm>
          <a:custGeom>
            <a:avLst/>
            <a:gdLst/>
            <a:ahLst/>
            <a:cxnLst/>
            <a:rect l="l" t="t" r="r" b="b"/>
            <a:pathLst>
              <a:path w="2456646" h="966366">
                <a:moveTo>
                  <a:pt x="0" y="0"/>
                </a:moveTo>
                <a:lnTo>
                  <a:pt x="2456646" y="0"/>
                </a:lnTo>
                <a:lnTo>
                  <a:pt x="2456646" y="966366"/>
                </a:lnTo>
                <a:lnTo>
                  <a:pt x="0" y="966366"/>
                </a:lnTo>
                <a:lnTo>
                  <a:pt x="0" y="0"/>
                </a:lnTo>
                <a:close/>
              </a:path>
            </a:pathLst>
          </a:custGeom>
          <a:blipFill>
            <a:blip r:embed="rId25">
              <a:extLst>
                <a:ext uri="{96DAC541-7B7A-43D3-8B79-37D633B846F1}">
                  <asvg:svgBlip xmlns:asvg="http://schemas.microsoft.com/office/drawing/2016/SVG/main" r:embed="rId26"/>
                </a:ext>
              </a:extLst>
            </a:blip>
            <a:stretch>
              <a:fillRect b="-25258"/>
            </a:stretch>
          </a:blipFill>
          <a:ln cap="sq">
            <a:noFill/>
            <a:prstDash val="solid"/>
            <a:miter/>
          </a:ln>
        </p:spPr>
      </p:sp>
      <p:sp>
        <p:nvSpPr>
          <p:cNvPr id="19" name="Freeform 19"/>
          <p:cNvSpPr/>
          <p:nvPr/>
        </p:nvSpPr>
        <p:spPr>
          <a:xfrm>
            <a:off x="1357696" y="7149122"/>
            <a:ext cx="2413839" cy="2242676"/>
          </a:xfrm>
          <a:custGeom>
            <a:avLst/>
            <a:gdLst/>
            <a:ahLst/>
            <a:cxnLst/>
            <a:rect l="l" t="t" r="r" b="b"/>
            <a:pathLst>
              <a:path w="2413839" h="2242676">
                <a:moveTo>
                  <a:pt x="0" y="0"/>
                </a:moveTo>
                <a:lnTo>
                  <a:pt x="2413839" y="0"/>
                </a:lnTo>
                <a:lnTo>
                  <a:pt x="2413839" y="2242675"/>
                </a:lnTo>
                <a:lnTo>
                  <a:pt x="0" y="2242675"/>
                </a:lnTo>
                <a:lnTo>
                  <a:pt x="0" y="0"/>
                </a:lnTo>
                <a:close/>
              </a:path>
            </a:pathLst>
          </a:custGeom>
          <a:blipFill>
            <a:blip r:embed="rId27">
              <a:alphaModFix amt="80000"/>
              <a:extLst>
                <a:ext uri="{96DAC541-7B7A-43D3-8B79-37D633B846F1}">
                  <asvg:svgBlip xmlns:asvg="http://schemas.microsoft.com/office/drawing/2016/SVG/main" r:embed="rId28"/>
                </a:ext>
              </a:extLst>
            </a:blip>
            <a:stretch>
              <a:fillRect/>
            </a:stretch>
          </a:blipFill>
        </p:spPr>
      </p:sp>
      <p:sp>
        <p:nvSpPr>
          <p:cNvPr id="20" name="Freeform 20"/>
          <p:cNvSpPr/>
          <p:nvPr/>
        </p:nvSpPr>
        <p:spPr>
          <a:xfrm>
            <a:off x="10499671" y="861431"/>
            <a:ext cx="2291785" cy="1129225"/>
          </a:xfrm>
          <a:custGeom>
            <a:avLst/>
            <a:gdLst/>
            <a:ahLst/>
            <a:cxnLst/>
            <a:rect l="l" t="t" r="r" b="b"/>
            <a:pathLst>
              <a:path w="2291785" h="1129225">
                <a:moveTo>
                  <a:pt x="0" y="0"/>
                </a:moveTo>
                <a:lnTo>
                  <a:pt x="2291785" y="0"/>
                </a:lnTo>
                <a:lnTo>
                  <a:pt x="2291785" y="1129225"/>
                </a:lnTo>
                <a:lnTo>
                  <a:pt x="0" y="1129225"/>
                </a:lnTo>
                <a:lnTo>
                  <a:pt x="0" y="0"/>
                </a:lnTo>
                <a:close/>
              </a:path>
            </a:pathLst>
          </a:custGeom>
          <a:blipFill>
            <a:blip r:embed="rId7">
              <a:alphaModFix amt="60000"/>
              <a:extLst>
                <a:ext uri="{96DAC541-7B7A-43D3-8B79-37D633B846F1}">
                  <asvg:svgBlip xmlns:asvg="http://schemas.microsoft.com/office/drawing/2016/SVG/main" r:embed="rId8"/>
                </a:ext>
              </a:extLst>
            </a:blip>
            <a:stretch>
              <a:fillRect/>
            </a:stretch>
          </a:blipFill>
          <a:ln cap="sq">
            <a:noFill/>
            <a:prstDash val="solid"/>
            <a:miter/>
          </a:ln>
        </p:spPr>
      </p:sp>
      <p:sp>
        <p:nvSpPr>
          <p:cNvPr id="21" name="Freeform 21"/>
          <p:cNvSpPr/>
          <p:nvPr/>
        </p:nvSpPr>
        <p:spPr>
          <a:xfrm>
            <a:off x="1588209" y="8671206"/>
            <a:ext cx="2291785" cy="1129225"/>
          </a:xfrm>
          <a:custGeom>
            <a:avLst/>
            <a:gdLst/>
            <a:ahLst/>
            <a:cxnLst/>
            <a:rect l="l" t="t" r="r" b="b"/>
            <a:pathLst>
              <a:path w="2291785" h="1129225">
                <a:moveTo>
                  <a:pt x="0" y="0"/>
                </a:moveTo>
                <a:lnTo>
                  <a:pt x="2291784" y="0"/>
                </a:lnTo>
                <a:lnTo>
                  <a:pt x="2291784" y="1129225"/>
                </a:lnTo>
                <a:lnTo>
                  <a:pt x="0" y="1129225"/>
                </a:lnTo>
                <a:lnTo>
                  <a:pt x="0" y="0"/>
                </a:lnTo>
                <a:close/>
              </a:path>
            </a:pathLst>
          </a:custGeom>
          <a:blipFill>
            <a:blip r:embed="rId7">
              <a:alphaModFix amt="60000"/>
              <a:extLst>
                <a:ext uri="{96DAC541-7B7A-43D3-8B79-37D633B846F1}">
                  <asvg:svgBlip xmlns:asvg="http://schemas.microsoft.com/office/drawing/2016/SVG/main" r:embed="rId8"/>
                </a:ext>
              </a:extLst>
            </a:blip>
            <a:stretch>
              <a:fillRect/>
            </a:stretch>
          </a:blipFill>
          <a:ln cap="sq">
            <a:noFill/>
            <a:prstDash val="solid"/>
            <a:miter/>
          </a:ln>
        </p:spPr>
      </p:sp>
      <p:sp>
        <p:nvSpPr>
          <p:cNvPr id="22" name="Freeform 22"/>
          <p:cNvSpPr/>
          <p:nvPr/>
        </p:nvSpPr>
        <p:spPr>
          <a:xfrm rot="-5003961">
            <a:off x="16614667" y="1196142"/>
            <a:ext cx="1599624" cy="1688662"/>
          </a:xfrm>
          <a:custGeom>
            <a:avLst/>
            <a:gdLst/>
            <a:ahLst/>
            <a:cxnLst/>
            <a:rect l="l" t="t" r="r" b="b"/>
            <a:pathLst>
              <a:path w="1599624" h="1688662">
                <a:moveTo>
                  <a:pt x="0" y="0"/>
                </a:moveTo>
                <a:lnTo>
                  <a:pt x="1599623" y="0"/>
                </a:lnTo>
                <a:lnTo>
                  <a:pt x="1599623" y="1688663"/>
                </a:lnTo>
                <a:lnTo>
                  <a:pt x="0" y="1688663"/>
                </a:lnTo>
                <a:lnTo>
                  <a:pt x="0" y="0"/>
                </a:lnTo>
                <a:close/>
              </a:path>
            </a:pathLst>
          </a:custGeom>
          <a:blipFill>
            <a:blip r:embed="rId13">
              <a:alphaModFix amt="60000"/>
              <a:extLst>
                <a:ext uri="{96DAC541-7B7A-43D3-8B79-37D633B846F1}">
                  <asvg:svgBlip xmlns:asvg="http://schemas.microsoft.com/office/drawing/2016/SVG/main" r:embed="rId14"/>
                </a:ext>
              </a:extLst>
            </a:blip>
            <a:stretch>
              <a:fillRect/>
            </a:stretch>
          </a:blipFill>
          <a:ln cap="sq">
            <a:noFill/>
            <a:prstDash val="solid"/>
            <a:miter/>
          </a:ln>
        </p:spPr>
      </p:sp>
      <p:sp>
        <p:nvSpPr>
          <p:cNvPr id="23" name="Freeform 23"/>
          <p:cNvSpPr/>
          <p:nvPr/>
        </p:nvSpPr>
        <p:spPr>
          <a:xfrm>
            <a:off x="-1126034" y="8270460"/>
            <a:ext cx="2252068" cy="2377423"/>
          </a:xfrm>
          <a:custGeom>
            <a:avLst/>
            <a:gdLst/>
            <a:ahLst/>
            <a:cxnLst/>
            <a:rect l="l" t="t" r="r" b="b"/>
            <a:pathLst>
              <a:path w="2252068" h="2377423">
                <a:moveTo>
                  <a:pt x="0" y="0"/>
                </a:moveTo>
                <a:lnTo>
                  <a:pt x="2252068" y="0"/>
                </a:lnTo>
                <a:lnTo>
                  <a:pt x="2252068" y="2377423"/>
                </a:lnTo>
                <a:lnTo>
                  <a:pt x="0" y="2377423"/>
                </a:lnTo>
                <a:lnTo>
                  <a:pt x="0" y="0"/>
                </a:lnTo>
                <a:close/>
              </a:path>
            </a:pathLst>
          </a:custGeom>
          <a:blipFill>
            <a:blip r:embed="rId13">
              <a:alphaModFix amt="60000"/>
              <a:extLst>
                <a:ext uri="{96DAC541-7B7A-43D3-8B79-37D633B846F1}">
                  <asvg:svgBlip xmlns:asvg="http://schemas.microsoft.com/office/drawing/2016/SVG/main" r:embed="rId14"/>
                </a:ext>
              </a:extLst>
            </a:blip>
            <a:stretch>
              <a:fillRect/>
            </a:stretch>
          </a:blipFill>
          <a:ln cap="sq">
            <a:noFill/>
            <a:prstDash val="solid"/>
            <a:miter/>
          </a:ln>
        </p:spPr>
      </p:sp>
      <p:sp>
        <p:nvSpPr>
          <p:cNvPr id="24" name="Freeform 24"/>
          <p:cNvSpPr/>
          <p:nvPr/>
        </p:nvSpPr>
        <p:spPr>
          <a:xfrm rot="-3521317">
            <a:off x="17702902" y="4431835"/>
            <a:ext cx="2256938" cy="2307278"/>
          </a:xfrm>
          <a:custGeom>
            <a:avLst/>
            <a:gdLst/>
            <a:ahLst/>
            <a:cxnLst/>
            <a:rect l="l" t="t" r="r" b="b"/>
            <a:pathLst>
              <a:path w="2256938" h="2307278">
                <a:moveTo>
                  <a:pt x="0" y="0"/>
                </a:moveTo>
                <a:lnTo>
                  <a:pt x="2256938" y="0"/>
                </a:lnTo>
                <a:lnTo>
                  <a:pt x="2256938" y="2307279"/>
                </a:lnTo>
                <a:lnTo>
                  <a:pt x="0" y="2307279"/>
                </a:lnTo>
                <a:lnTo>
                  <a:pt x="0" y="0"/>
                </a:lnTo>
                <a:close/>
              </a:path>
            </a:pathLst>
          </a:custGeom>
          <a:blipFill>
            <a:blip r:embed="rId29">
              <a:alphaModFix amt="80000"/>
              <a:extLst>
                <a:ext uri="{96DAC541-7B7A-43D3-8B79-37D633B846F1}">
                  <asvg:svgBlip xmlns:asvg="http://schemas.microsoft.com/office/drawing/2016/SVG/main" r:embed="rId30"/>
                </a:ext>
              </a:extLst>
            </a:blip>
            <a:stretch>
              <a:fillRect/>
            </a:stretch>
          </a:blipFill>
          <a:ln cap="sq">
            <a:noFill/>
            <a:prstDash val="solid"/>
            <a:miter/>
          </a:ln>
        </p:spPr>
      </p:sp>
      <p:sp>
        <p:nvSpPr>
          <p:cNvPr id="25" name="Freeform 25"/>
          <p:cNvSpPr/>
          <p:nvPr/>
        </p:nvSpPr>
        <p:spPr>
          <a:xfrm rot="-2107079">
            <a:off x="5395821" y="487615"/>
            <a:ext cx="1545141" cy="1303537"/>
          </a:xfrm>
          <a:custGeom>
            <a:avLst/>
            <a:gdLst/>
            <a:ahLst/>
            <a:cxnLst/>
            <a:rect l="l" t="t" r="r" b="b"/>
            <a:pathLst>
              <a:path w="1545141" h="1303537">
                <a:moveTo>
                  <a:pt x="0" y="0"/>
                </a:moveTo>
                <a:lnTo>
                  <a:pt x="1545141" y="0"/>
                </a:lnTo>
                <a:lnTo>
                  <a:pt x="1545141" y="1303537"/>
                </a:lnTo>
                <a:lnTo>
                  <a:pt x="0" y="1303537"/>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grpSp>
        <p:nvGrpSpPr>
          <p:cNvPr id="26" name="Group 26"/>
          <p:cNvGrpSpPr/>
          <p:nvPr/>
        </p:nvGrpSpPr>
        <p:grpSpPr>
          <a:xfrm>
            <a:off x="5902037" y="3839869"/>
            <a:ext cx="6598109" cy="2290482"/>
            <a:chOff x="0" y="0"/>
            <a:chExt cx="1737773" cy="603254"/>
          </a:xfrm>
        </p:grpSpPr>
        <p:sp>
          <p:nvSpPr>
            <p:cNvPr id="27" name="Freeform 27"/>
            <p:cNvSpPr/>
            <p:nvPr/>
          </p:nvSpPr>
          <p:spPr>
            <a:xfrm>
              <a:off x="0" y="0"/>
              <a:ext cx="1737774" cy="603255"/>
            </a:xfrm>
            <a:custGeom>
              <a:avLst/>
              <a:gdLst/>
              <a:ahLst/>
              <a:cxnLst/>
              <a:rect l="l" t="t" r="r" b="b"/>
              <a:pathLst>
                <a:path w="1737774" h="603255">
                  <a:moveTo>
                    <a:pt x="0" y="0"/>
                  </a:moveTo>
                  <a:lnTo>
                    <a:pt x="1737774" y="0"/>
                  </a:lnTo>
                  <a:lnTo>
                    <a:pt x="1737774" y="603255"/>
                  </a:lnTo>
                  <a:lnTo>
                    <a:pt x="0" y="603255"/>
                  </a:lnTo>
                  <a:close/>
                </a:path>
              </a:pathLst>
            </a:custGeom>
            <a:solidFill>
              <a:srgbClr val="E6A34C"/>
            </a:solidFill>
          </p:spPr>
        </p:sp>
        <p:sp>
          <p:nvSpPr>
            <p:cNvPr id="28" name="TextBox 28"/>
            <p:cNvSpPr txBox="1"/>
            <p:nvPr/>
          </p:nvSpPr>
          <p:spPr>
            <a:xfrm>
              <a:off x="0" y="-104775"/>
              <a:ext cx="1737773" cy="708029"/>
            </a:xfrm>
            <a:prstGeom prst="rect">
              <a:avLst/>
            </a:prstGeom>
          </p:spPr>
          <p:txBody>
            <a:bodyPr lIns="50800" tIns="50800" rIns="50800" bIns="50800" rtlCol="0" anchor="ctr"/>
            <a:lstStyle/>
            <a:p>
              <a:pPr algn="ctr">
                <a:lnSpc>
                  <a:spcPts val="7279"/>
                </a:lnSpc>
              </a:pPr>
              <a:r>
                <a:rPr lang="en-US" sz="5199" dirty="0">
                  <a:solidFill>
                    <a:srgbClr val="000000"/>
                  </a:solidFill>
                  <a:latin typeface="Bobby Jones Soft"/>
                  <a:ea typeface="Bobby Jones Soft"/>
                  <a:cs typeface="Bobby Jones Soft"/>
                  <a:sym typeface="Bobby Jones Soft"/>
                </a:rPr>
                <a:t>THANK YOU EVERYONE </a:t>
              </a:r>
            </a:p>
          </p:txBody>
        </p:sp>
      </p:gr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BB3BF"/>
        </a:solidFill>
        <a:effectLst/>
      </p:bgPr>
    </p:bg>
    <p:spTree>
      <p:nvGrpSpPr>
        <p:cNvPr id="1" name=""/>
        <p:cNvGrpSpPr/>
        <p:nvPr/>
      </p:nvGrpSpPr>
      <p:grpSpPr>
        <a:xfrm>
          <a:off x="0" y="0"/>
          <a:ext cx="0" cy="0"/>
          <a:chOff x="0" y="0"/>
          <a:chExt cx="0" cy="0"/>
        </a:xfrm>
      </p:grpSpPr>
      <p:sp>
        <p:nvSpPr>
          <p:cNvPr id="2" name="Freeform 2"/>
          <p:cNvSpPr/>
          <p:nvPr/>
        </p:nvSpPr>
        <p:spPr>
          <a:xfrm rot="-1043986">
            <a:off x="-1673471" y="2023030"/>
            <a:ext cx="8071343" cy="1496219"/>
          </a:xfrm>
          <a:custGeom>
            <a:avLst/>
            <a:gdLst/>
            <a:ahLst/>
            <a:cxnLst/>
            <a:rect l="l" t="t" r="r" b="b"/>
            <a:pathLst>
              <a:path w="8071343" h="1496219">
                <a:moveTo>
                  <a:pt x="0" y="0"/>
                </a:moveTo>
                <a:lnTo>
                  <a:pt x="8071342" y="0"/>
                </a:lnTo>
                <a:lnTo>
                  <a:pt x="8071342" y="1496220"/>
                </a:lnTo>
                <a:lnTo>
                  <a:pt x="0" y="1496220"/>
                </a:lnTo>
                <a:lnTo>
                  <a:pt x="0" y="0"/>
                </a:lnTo>
                <a:close/>
              </a:path>
            </a:pathLst>
          </a:custGeom>
          <a:blipFill>
            <a:blip r:embed="rId2"/>
            <a:stretch>
              <a:fillRect l="-45123" r="-69803"/>
            </a:stretch>
          </a:blipFill>
        </p:spPr>
      </p:sp>
      <p:sp>
        <p:nvSpPr>
          <p:cNvPr id="3" name="Freeform 3"/>
          <p:cNvSpPr/>
          <p:nvPr/>
        </p:nvSpPr>
        <p:spPr>
          <a:xfrm>
            <a:off x="-320967" y="-281202"/>
            <a:ext cx="10709775" cy="3271349"/>
          </a:xfrm>
          <a:custGeom>
            <a:avLst/>
            <a:gdLst/>
            <a:ahLst/>
            <a:cxnLst/>
            <a:rect l="l" t="t" r="r" b="b"/>
            <a:pathLst>
              <a:path w="10709775" h="3271349">
                <a:moveTo>
                  <a:pt x="0" y="0"/>
                </a:moveTo>
                <a:lnTo>
                  <a:pt x="10709775" y="0"/>
                </a:lnTo>
                <a:lnTo>
                  <a:pt x="10709775" y="3271349"/>
                </a:lnTo>
                <a:lnTo>
                  <a:pt x="0" y="327134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028700" y="1029170"/>
            <a:ext cx="16230600" cy="8228661"/>
          </a:xfrm>
          <a:custGeom>
            <a:avLst/>
            <a:gdLst/>
            <a:ahLst/>
            <a:cxnLst/>
            <a:rect l="l" t="t" r="r" b="b"/>
            <a:pathLst>
              <a:path w="16230600" h="8228661">
                <a:moveTo>
                  <a:pt x="0" y="0"/>
                </a:moveTo>
                <a:lnTo>
                  <a:pt x="16230600" y="0"/>
                </a:lnTo>
                <a:lnTo>
                  <a:pt x="16230600" y="8228660"/>
                </a:lnTo>
                <a:lnTo>
                  <a:pt x="0" y="8228660"/>
                </a:lnTo>
                <a:lnTo>
                  <a:pt x="0" y="0"/>
                </a:lnTo>
                <a:close/>
              </a:path>
            </a:pathLst>
          </a:custGeom>
          <a:blipFill>
            <a:blip r:embed="rId5">
              <a:extLst>
                <a:ext uri="{96DAC541-7B7A-43D3-8B79-37D633B846F1}">
                  <asvg:svgBlip xmlns:asvg="http://schemas.microsoft.com/office/drawing/2016/SVG/main" r:embed="rId6"/>
                </a:ext>
              </a:extLst>
            </a:blip>
            <a:stretch>
              <a:fillRect l="-9147" t="-28380" r="-8749" b="-96553"/>
            </a:stretch>
          </a:blipFill>
          <a:ln cap="sq">
            <a:noFill/>
            <a:prstDash val="solid"/>
            <a:miter/>
          </a:ln>
        </p:spPr>
      </p:sp>
      <p:sp>
        <p:nvSpPr>
          <p:cNvPr id="5" name="Freeform 5"/>
          <p:cNvSpPr/>
          <p:nvPr/>
        </p:nvSpPr>
        <p:spPr>
          <a:xfrm>
            <a:off x="11033271" y="1714500"/>
            <a:ext cx="4998027" cy="7048500"/>
          </a:xfrm>
          <a:custGeom>
            <a:avLst/>
            <a:gdLst/>
            <a:ahLst/>
            <a:cxnLst/>
            <a:rect l="l" t="t" r="r" b="b"/>
            <a:pathLst>
              <a:path w="4998027" h="7048500">
                <a:moveTo>
                  <a:pt x="0" y="0"/>
                </a:moveTo>
                <a:lnTo>
                  <a:pt x="4998027" y="0"/>
                </a:lnTo>
                <a:lnTo>
                  <a:pt x="4998027" y="7048500"/>
                </a:lnTo>
                <a:lnTo>
                  <a:pt x="0" y="70485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3197439">
            <a:off x="9087303" y="3073799"/>
            <a:ext cx="2507761" cy="1235642"/>
          </a:xfrm>
          <a:custGeom>
            <a:avLst/>
            <a:gdLst/>
            <a:ahLst/>
            <a:cxnLst/>
            <a:rect l="l" t="t" r="r" b="b"/>
            <a:pathLst>
              <a:path w="2507761" h="1235642">
                <a:moveTo>
                  <a:pt x="0" y="0"/>
                </a:moveTo>
                <a:lnTo>
                  <a:pt x="2507760" y="0"/>
                </a:lnTo>
                <a:lnTo>
                  <a:pt x="2507760" y="1235642"/>
                </a:lnTo>
                <a:lnTo>
                  <a:pt x="0" y="12356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6174597" y="9033075"/>
            <a:ext cx="1498366" cy="449510"/>
          </a:xfrm>
          <a:custGeom>
            <a:avLst/>
            <a:gdLst/>
            <a:ahLst/>
            <a:cxnLst/>
            <a:rect l="l" t="t" r="r" b="b"/>
            <a:pathLst>
              <a:path w="1498366" h="449510">
                <a:moveTo>
                  <a:pt x="0" y="0"/>
                </a:moveTo>
                <a:lnTo>
                  <a:pt x="1498366" y="0"/>
                </a:lnTo>
                <a:lnTo>
                  <a:pt x="1498366" y="449510"/>
                </a:lnTo>
                <a:lnTo>
                  <a:pt x="0" y="44951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16446977" y="8732585"/>
            <a:ext cx="1498366" cy="449510"/>
          </a:xfrm>
          <a:custGeom>
            <a:avLst/>
            <a:gdLst/>
            <a:ahLst/>
            <a:cxnLst/>
            <a:rect l="l" t="t" r="r" b="b"/>
            <a:pathLst>
              <a:path w="1498366" h="449510">
                <a:moveTo>
                  <a:pt x="0" y="0"/>
                </a:moveTo>
                <a:lnTo>
                  <a:pt x="1498366" y="0"/>
                </a:lnTo>
                <a:lnTo>
                  <a:pt x="1498366" y="449510"/>
                </a:lnTo>
                <a:lnTo>
                  <a:pt x="0" y="449510"/>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rot="-5400000">
            <a:off x="10273331" y="6308095"/>
            <a:ext cx="917191" cy="985263"/>
          </a:xfrm>
          <a:custGeom>
            <a:avLst/>
            <a:gdLst/>
            <a:ahLst/>
            <a:cxnLst/>
            <a:rect l="l" t="t" r="r" b="b"/>
            <a:pathLst>
              <a:path w="917191" h="985263">
                <a:moveTo>
                  <a:pt x="0" y="0"/>
                </a:moveTo>
                <a:lnTo>
                  <a:pt x="917191" y="0"/>
                </a:lnTo>
                <a:lnTo>
                  <a:pt x="917191" y="985263"/>
                </a:lnTo>
                <a:lnTo>
                  <a:pt x="0" y="98526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0" name="Group 10"/>
          <p:cNvGrpSpPr/>
          <p:nvPr/>
        </p:nvGrpSpPr>
        <p:grpSpPr>
          <a:xfrm>
            <a:off x="9020175" y="1409700"/>
            <a:ext cx="247650" cy="2476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p:spPr>
        </p:sp>
        <p:sp>
          <p:nvSpPr>
            <p:cNvPr id="12" name="TextBox 12"/>
            <p:cNvSpPr txBox="1"/>
            <p:nvPr/>
          </p:nvSpPr>
          <p:spPr>
            <a:xfrm>
              <a:off x="76200" y="57150"/>
              <a:ext cx="660400" cy="679450"/>
            </a:xfrm>
            <a:prstGeom prst="rect">
              <a:avLst/>
            </a:prstGeom>
          </p:spPr>
          <p:txBody>
            <a:bodyPr lIns="50800" tIns="50800" rIns="50800" bIns="50800" rtlCol="0" anchor="ctr"/>
            <a:lstStyle/>
            <a:p>
              <a:pPr algn="ctr">
                <a:lnSpc>
                  <a:spcPts val="3120"/>
                </a:lnSpc>
              </a:pPr>
              <a:endParaRPr/>
            </a:p>
          </p:txBody>
        </p:sp>
      </p:grpSp>
      <p:sp>
        <p:nvSpPr>
          <p:cNvPr id="13" name="AutoShape 13"/>
          <p:cNvSpPr/>
          <p:nvPr/>
        </p:nvSpPr>
        <p:spPr>
          <a:xfrm flipH="1">
            <a:off x="9082158" y="1029170"/>
            <a:ext cx="61842" cy="396015"/>
          </a:xfrm>
          <a:prstGeom prst="line">
            <a:avLst/>
          </a:prstGeom>
          <a:ln w="19050" cap="flat">
            <a:solidFill>
              <a:srgbClr val="000001"/>
            </a:solidFill>
            <a:prstDash val="solid"/>
            <a:headEnd type="none" w="sm" len="sm"/>
            <a:tailEnd type="none" w="sm" len="sm"/>
          </a:ln>
        </p:spPr>
      </p:sp>
      <p:sp>
        <p:nvSpPr>
          <p:cNvPr id="14" name="TextBox 14"/>
          <p:cNvSpPr txBox="1"/>
          <p:nvPr/>
        </p:nvSpPr>
        <p:spPr>
          <a:xfrm>
            <a:off x="1627955" y="3130881"/>
            <a:ext cx="7715480" cy="5632119"/>
          </a:xfrm>
          <a:prstGeom prst="rect">
            <a:avLst/>
          </a:prstGeom>
        </p:spPr>
        <p:txBody>
          <a:bodyPr wrap="square" lIns="0" tIns="0" rIns="0" bIns="0" rtlCol="0" anchor="t">
            <a:spAutoFit/>
          </a:bodyPr>
          <a:lstStyle/>
          <a:p>
            <a:pPr marL="0" lvl="0" indent="0" algn="l">
              <a:lnSpc>
                <a:spcPts val="3957"/>
              </a:lnSpc>
              <a:spcBef>
                <a:spcPct val="0"/>
              </a:spcBef>
            </a:pPr>
            <a:r>
              <a:rPr lang="en-US" sz="3200" b="1" dirty="0">
                <a:solidFill>
                  <a:srgbClr val="000001"/>
                </a:solidFill>
                <a:latin typeface="Coco Gothic Bold"/>
                <a:ea typeface="Coco Gothic Bold"/>
                <a:cs typeface="Coco Gothic Bold"/>
                <a:sym typeface="Coco Gothic Bold"/>
              </a:rPr>
              <a:t>Airborne diseases are illnesses caused by pathogens (viruses, bacteria, or fungi) that can be transmitted through the air. These pathogens are carried in tiny droplets expelled when an infected person coughs, sneezes, talks, or breathes. Examples include COVID-19, tuberculosis, and the flu. People can become infected by inhaling these droplets, especially in poorly ventilated spaces.</a:t>
            </a:r>
          </a:p>
        </p:txBody>
      </p:sp>
      <p:sp>
        <p:nvSpPr>
          <p:cNvPr id="15" name="TextBox 15"/>
          <p:cNvSpPr txBox="1"/>
          <p:nvPr/>
        </p:nvSpPr>
        <p:spPr>
          <a:xfrm>
            <a:off x="2362200" y="2019300"/>
            <a:ext cx="6553200" cy="751840"/>
          </a:xfrm>
          <a:prstGeom prst="rect">
            <a:avLst/>
          </a:prstGeom>
        </p:spPr>
        <p:txBody>
          <a:bodyPr lIns="0" tIns="0" rIns="0" bIns="0" rtlCol="0" anchor="t">
            <a:spAutoFit/>
          </a:bodyPr>
          <a:lstStyle/>
          <a:p>
            <a:pPr marL="0" lvl="0" indent="0" algn="l">
              <a:lnSpc>
                <a:spcPts val="5719"/>
              </a:lnSpc>
              <a:spcBef>
                <a:spcPct val="0"/>
              </a:spcBef>
            </a:pPr>
            <a:r>
              <a:rPr lang="en-US" sz="5199" spc="-51" dirty="0">
                <a:solidFill>
                  <a:srgbClr val="000001"/>
                </a:solidFill>
                <a:latin typeface="Bobby Jones Soft"/>
                <a:ea typeface="Bobby Jones Soft"/>
                <a:cs typeface="Bobby Jones Soft"/>
                <a:sym typeface="Bobby Jones Soft"/>
              </a:rPr>
              <a:t>Airborne diseases</a:t>
            </a:r>
          </a:p>
        </p:txBody>
      </p:sp>
      <p:sp>
        <p:nvSpPr>
          <p:cNvPr id="16" name="Freeform 16"/>
          <p:cNvSpPr/>
          <p:nvPr/>
        </p:nvSpPr>
        <p:spPr>
          <a:xfrm>
            <a:off x="14657743" y="557277"/>
            <a:ext cx="1106106" cy="1100073"/>
          </a:xfrm>
          <a:custGeom>
            <a:avLst/>
            <a:gdLst/>
            <a:ahLst/>
            <a:cxnLst/>
            <a:rect l="l" t="t" r="r" b="b"/>
            <a:pathLst>
              <a:path w="1106106" h="1100073">
                <a:moveTo>
                  <a:pt x="0" y="0"/>
                </a:moveTo>
                <a:lnTo>
                  <a:pt x="1106107" y="0"/>
                </a:lnTo>
                <a:lnTo>
                  <a:pt x="1106107" y="1100073"/>
                </a:lnTo>
                <a:lnTo>
                  <a:pt x="0" y="1100073"/>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BB3BF"/>
        </a:solidFill>
        <a:effectLst/>
      </p:bgPr>
    </p:bg>
    <p:spTree>
      <p:nvGrpSpPr>
        <p:cNvPr id="1" name=""/>
        <p:cNvGrpSpPr/>
        <p:nvPr/>
      </p:nvGrpSpPr>
      <p:grpSpPr>
        <a:xfrm>
          <a:off x="0" y="0"/>
          <a:ext cx="0" cy="0"/>
          <a:chOff x="0" y="0"/>
          <a:chExt cx="0" cy="0"/>
        </a:xfrm>
      </p:grpSpPr>
      <p:sp>
        <p:nvSpPr>
          <p:cNvPr id="2" name="Freeform 2"/>
          <p:cNvSpPr/>
          <p:nvPr/>
        </p:nvSpPr>
        <p:spPr>
          <a:xfrm>
            <a:off x="6915150" y="1314450"/>
            <a:ext cx="10629900" cy="8231534"/>
          </a:xfrm>
          <a:custGeom>
            <a:avLst/>
            <a:gdLst/>
            <a:ahLst/>
            <a:cxnLst/>
            <a:rect l="l" t="t" r="r" b="b"/>
            <a:pathLst>
              <a:path w="10629900" h="8231534">
                <a:moveTo>
                  <a:pt x="0" y="0"/>
                </a:moveTo>
                <a:lnTo>
                  <a:pt x="10629900" y="0"/>
                </a:lnTo>
                <a:lnTo>
                  <a:pt x="10629900" y="8231534"/>
                </a:lnTo>
                <a:lnTo>
                  <a:pt x="0" y="8231534"/>
                </a:lnTo>
                <a:lnTo>
                  <a:pt x="0" y="0"/>
                </a:lnTo>
                <a:close/>
              </a:path>
            </a:pathLst>
          </a:custGeom>
          <a:blipFill>
            <a:blip r:embed="rId2">
              <a:alphaModFix amt="80000"/>
              <a:extLst>
                <a:ext uri="{96DAC541-7B7A-43D3-8B79-37D633B846F1}">
                  <asvg:svgBlip xmlns:asvg="http://schemas.microsoft.com/office/drawing/2016/SVG/main" r:embed="rId3"/>
                </a:ext>
              </a:extLst>
            </a:blip>
            <a:stretch>
              <a:fillRect l="-4845" t="-43880" r="-4593" b="-13465"/>
            </a:stretch>
          </a:blipFill>
        </p:spPr>
      </p:sp>
      <p:sp>
        <p:nvSpPr>
          <p:cNvPr id="3" name="Freeform 3"/>
          <p:cNvSpPr/>
          <p:nvPr/>
        </p:nvSpPr>
        <p:spPr>
          <a:xfrm>
            <a:off x="6629400" y="1028700"/>
            <a:ext cx="10629900" cy="8229497"/>
          </a:xfrm>
          <a:custGeom>
            <a:avLst/>
            <a:gdLst/>
            <a:ahLst/>
            <a:cxnLst/>
            <a:rect l="l" t="t" r="r" b="b"/>
            <a:pathLst>
              <a:path w="10629900" h="8229497">
                <a:moveTo>
                  <a:pt x="0" y="0"/>
                </a:moveTo>
                <a:lnTo>
                  <a:pt x="10629900" y="0"/>
                </a:lnTo>
                <a:lnTo>
                  <a:pt x="10629900" y="8229497"/>
                </a:lnTo>
                <a:lnTo>
                  <a:pt x="0" y="8229497"/>
                </a:lnTo>
                <a:lnTo>
                  <a:pt x="0" y="0"/>
                </a:lnTo>
                <a:close/>
              </a:path>
            </a:pathLst>
          </a:custGeom>
          <a:blipFill>
            <a:blip r:embed="rId4">
              <a:extLst>
                <a:ext uri="{96DAC541-7B7A-43D3-8B79-37D633B846F1}">
                  <asvg:svgBlip xmlns:asvg="http://schemas.microsoft.com/office/drawing/2016/SVG/main" r:embed="rId5"/>
                </a:ext>
              </a:extLst>
            </a:blip>
            <a:stretch>
              <a:fillRect l="-9194" t="-18593" r="-8752" b="-28770"/>
            </a:stretch>
          </a:blipFill>
          <a:ln cap="sq">
            <a:noFill/>
            <a:prstDash val="solid"/>
            <a:miter/>
          </a:ln>
        </p:spPr>
      </p:sp>
      <p:sp>
        <p:nvSpPr>
          <p:cNvPr id="4" name="Freeform 4"/>
          <p:cNvSpPr/>
          <p:nvPr/>
        </p:nvSpPr>
        <p:spPr>
          <a:xfrm>
            <a:off x="3543300" y="9181997"/>
            <a:ext cx="1437508" cy="1437508"/>
          </a:xfrm>
          <a:custGeom>
            <a:avLst/>
            <a:gdLst/>
            <a:ahLst/>
            <a:cxnLst/>
            <a:rect l="l" t="t" r="r" b="b"/>
            <a:pathLst>
              <a:path w="1437508" h="1437508">
                <a:moveTo>
                  <a:pt x="0" y="0"/>
                </a:moveTo>
                <a:lnTo>
                  <a:pt x="1437508" y="0"/>
                </a:lnTo>
                <a:lnTo>
                  <a:pt x="1437508" y="1437508"/>
                </a:lnTo>
                <a:lnTo>
                  <a:pt x="0" y="143750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6898599">
            <a:off x="-624888" y="6903410"/>
            <a:ext cx="1903821" cy="1820746"/>
          </a:xfrm>
          <a:custGeom>
            <a:avLst/>
            <a:gdLst/>
            <a:ahLst/>
            <a:cxnLst/>
            <a:rect l="l" t="t" r="r" b="b"/>
            <a:pathLst>
              <a:path w="1903821" h="1820746">
                <a:moveTo>
                  <a:pt x="0" y="0"/>
                </a:moveTo>
                <a:lnTo>
                  <a:pt x="1903822" y="0"/>
                </a:lnTo>
                <a:lnTo>
                  <a:pt x="1903822" y="1820746"/>
                </a:lnTo>
                <a:lnTo>
                  <a:pt x="0" y="1820746"/>
                </a:lnTo>
                <a:lnTo>
                  <a:pt x="0" y="0"/>
                </a:lnTo>
                <a:close/>
              </a:path>
            </a:pathLst>
          </a:custGeom>
          <a:blipFill>
            <a:blip r:embed="rId8">
              <a:alphaModFix amt="60000"/>
              <a:extLst>
                <a:ext uri="{96DAC541-7B7A-43D3-8B79-37D633B846F1}">
                  <asvg:svgBlip xmlns:asvg="http://schemas.microsoft.com/office/drawing/2016/SVG/main" r:embed="rId9"/>
                </a:ext>
              </a:extLst>
            </a:blip>
            <a:stretch>
              <a:fillRect/>
            </a:stretch>
          </a:blipFill>
          <a:ln cap="sq">
            <a:noFill/>
            <a:prstDash val="solid"/>
            <a:miter/>
          </a:ln>
        </p:spPr>
      </p:sp>
      <p:grpSp>
        <p:nvGrpSpPr>
          <p:cNvPr id="6" name="Group 6"/>
          <p:cNvGrpSpPr/>
          <p:nvPr/>
        </p:nvGrpSpPr>
        <p:grpSpPr>
          <a:xfrm>
            <a:off x="7010400" y="1409700"/>
            <a:ext cx="247650" cy="24765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3120"/>
                </a:lnSpc>
              </a:pPr>
              <a:endParaRPr/>
            </a:p>
          </p:txBody>
        </p:sp>
      </p:grpSp>
      <p:sp>
        <p:nvSpPr>
          <p:cNvPr id="9" name="AutoShape 9"/>
          <p:cNvSpPr/>
          <p:nvPr/>
        </p:nvSpPr>
        <p:spPr>
          <a:xfrm flipH="1">
            <a:off x="7187687" y="1028700"/>
            <a:ext cx="682302" cy="393725"/>
          </a:xfrm>
          <a:prstGeom prst="line">
            <a:avLst/>
          </a:prstGeom>
          <a:ln w="19050" cap="flat">
            <a:solidFill>
              <a:srgbClr val="000001"/>
            </a:solidFill>
            <a:prstDash val="solid"/>
            <a:headEnd type="none" w="sm" len="sm"/>
            <a:tailEnd type="none" w="sm" len="sm"/>
          </a:ln>
        </p:spPr>
      </p:sp>
      <p:grpSp>
        <p:nvGrpSpPr>
          <p:cNvPr id="10" name="Group 10"/>
          <p:cNvGrpSpPr/>
          <p:nvPr/>
        </p:nvGrpSpPr>
        <p:grpSpPr>
          <a:xfrm>
            <a:off x="1028700" y="1028700"/>
            <a:ext cx="5029200" cy="8956677"/>
            <a:chOff x="0" y="0"/>
            <a:chExt cx="6705600" cy="11942236"/>
          </a:xfrm>
        </p:grpSpPr>
        <p:sp>
          <p:nvSpPr>
            <p:cNvPr id="11" name="TextBox 11"/>
            <p:cNvSpPr txBox="1"/>
            <p:nvPr/>
          </p:nvSpPr>
          <p:spPr>
            <a:xfrm>
              <a:off x="0" y="28575"/>
              <a:ext cx="6705600" cy="1644442"/>
            </a:xfrm>
            <a:prstGeom prst="rect">
              <a:avLst/>
            </a:prstGeom>
          </p:spPr>
          <p:txBody>
            <a:bodyPr lIns="0" tIns="0" rIns="0" bIns="0" rtlCol="0" anchor="t">
              <a:spAutoFit/>
            </a:bodyPr>
            <a:lstStyle/>
            <a:p>
              <a:pPr marL="0" lvl="0" indent="0" algn="l">
                <a:lnSpc>
                  <a:spcPts val="4730"/>
                </a:lnSpc>
              </a:pPr>
              <a:r>
                <a:rPr lang="en-US" sz="4300" spc="-43" dirty="0">
                  <a:solidFill>
                    <a:srgbClr val="000001"/>
                  </a:solidFill>
                  <a:latin typeface="Bobby Jones Soft"/>
                  <a:ea typeface="Bobby Jones Soft"/>
                  <a:cs typeface="Bobby Jones Soft"/>
                  <a:sym typeface="Bobby Jones Soft"/>
                </a:rPr>
                <a:t>DROPLET DISPERSION SIMULATIONS:</a:t>
              </a:r>
            </a:p>
          </p:txBody>
        </p:sp>
        <p:sp>
          <p:nvSpPr>
            <p:cNvPr id="12" name="TextBox 12"/>
            <p:cNvSpPr txBox="1"/>
            <p:nvPr/>
          </p:nvSpPr>
          <p:spPr>
            <a:xfrm>
              <a:off x="0" y="2178900"/>
              <a:ext cx="6705600" cy="9763336"/>
            </a:xfrm>
            <a:prstGeom prst="rect">
              <a:avLst/>
            </a:prstGeom>
          </p:spPr>
          <p:txBody>
            <a:bodyPr lIns="0" tIns="0" rIns="0" bIns="0" rtlCol="0" anchor="t">
              <a:spAutoFit/>
            </a:bodyPr>
            <a:lstStyle/>
            <a:p>
              <a:pPr algn="l">
                <a:lnSpc>
                  <a:spcPts val="3640"/>
                </a:lnSpc>
              </a:pPr>
              <a:r>
                <a:rPr lang="en-US" sz="2800" dirty="0">
                  <a:solidFill>
                    <a:srgbClr val="000001"/>
                  </a:solidFill>
                  <a:latin typeface="Coco Gothic"/>
                  <a:ea typeface="Coco Gothic"/>
                  <a:cs typeface="Coco Gothic"/>
                  <a:sym typeface="Coco Gothic"/>
                </a:rPr>
                <a:t>Droplet dispersion simulations are computational models used to predict how respiratory droplets, which carry viruses or bacteria, spread in the air after being expelled from a person’s mouth or nose. These simulations take into account various factors like airflow, ventilation, and room layout to understand how far droplets travel and the risk of exposure for others in the space.</a:t>
              </a:r>
            </a:p>
            <a:p>
              <a:pPr marL="0" lvl="0" indent="0" algn="l">
                <a:lnSpc>
                  <a:spcPts val="3640"/>
                </a:lnSpc>
                <a:spcBef>
                  <a:spcPct val="0"/>
                </a:spcBef>
              </a:pPr>
              <a:endParaRPr lang="en-US" sz="2800" dirty="0">
                <a:solidFill>
                  <a:srgbClr val="000001"/>
                </a:solidFill>
                <a:latin typeface="Coco Gothic"/>
                <a:ea typeface="Coco Gothic"/>
                <a:cs typeface="Coco Gothic"/>
                <a:sym typeface="Coco Gothic"/>
              </a:endParaRPr>
            </a:p>
          </p:txBody>
        </p:sp>
      </p:grpSp>
      <p:sp>
        <p:nvSpPr>
          <p:cNvPr id="13" name="Freeform 13"/>
          <p:cNvSpPr/>
          <p:nvPr/>
        </p:nvSpPr>
        <p:spPr>
          <a:xfrm rot="2969158">
            <a:off x="-436772" y="7315380"/>
            <a:ext cx="2548920" cy="1255923"/>
          </a:xfrm>
          <a:custGeom>
            <a:avLst/>
            <a:gdLst/>
            <a:ahLst/>
            <a:cxnLst/>
            <a:rect l="l" t="t" r="r" b="b"/>
            <a:pathLst>
              <a:path w="2548920" h="1255923">
                <a:moveTo>
                  <a:pt x="0" y="0"/>
                </a:moveTo>
                <a:lnTo>
                  <a:pt x="2548921" y="0"/>
                </a:lnTo>
                <a:lnTo>
                  <a:pt x="2548921" y="1255922"/>
                </a:lnTo>
                <a:lnTo>
                  <a:pt x="0" y="1255922"/>
                </a:lnTo>
                <a:lnTo>
                  <a:pt x="0" y="0"/>
                </a:lnTo>
                <a:close/>
              </a:path>
            </a:pathLst>
          </a:custGeom>
          <a:blipFill>
            <a:blip r:embed="rId10">
              <a:alphaModFix amt="60000"/>
              <a:extLst>
                <a:ext uri="{96DAC541-7B7A-43D3-8B79-37D633B846F1}">
                  <asvg:svgBlip xmlns:asvg="http://schemas.microsoft.com/office/drawing/2016/SVG/main" r:embed="rId11"/>
                </a:ext>
              </a:extLst>
            </a:blip>
            <a:stretch>
              <a:fillRect/>
            </a:stretch>
          </a:blipFill>
          <a:ln cap="sq">
            <a:noFill/>
            <a:prstDash val="solid"/>
            <a:miter/>
          </a:ln>
        </p:spPr>
      </p:sp>
      <p:sp>
        <p:nvSpPr>
          <p:cNvPr id="14" name="Freeform 14"/>
          <p:cNvSpPr/>
          <p:nvPr/>
        </p:nvSpPr>
        <p:spPr>
          <a:xfrm>
            <a:off x="6885603" y="2851196"/>
            <a:ext cx="10117495" cy="5311685"/>
          </a:xfrm>
          <a:custGeom>
            <a:avLst/>
            <a:gdLst/>
            <a:ahLst/>
            <a:cxnLst/>
            <a:rect l="l" t="t" r="r" b="b"/>
            <a:pathLst>
              <a:path w="10117495" h="5311685">
                <a:moveTo>
                  <a:pt x="0" y="0"/>
                </a:moveTo>
                <a:lnTo>
                  <a:pt x="10117494" y="0"/>
                </a:lnTo>
                <a:lnTo>
                  <a:pt x="10117494" y="5311685"/>
                </a:lnTo>
                <a:lnTo>
                  <a:pt x="0" y="5311685"/>
                </a:lnTo>
                <a:lnTo>
                  <a:pt x="0" y="0"/>
                </a:lnTo>
                <a:close/>
              </a:path>
            </a:pathLst>
          </a:custGeom>
          <a:blipFill>
            <a:blip r:embed="rId12"/>
            <a:stretch>
              <a:fillRect/>
            </a:stretch>
          </a:blipFill>
        </p:spPr>
      </p:sp>
      <p:sp>
        <p:nvSpPr>
          <p:cNvPr id="15" name="TextBox 15"/>
          <p:cNvSpPr txBox="1"/>
          <p:nvPr/>
        </p:nvSpPr>
        <p:spPr>
          <a:xfrm>
            <a:off x="9429750" y="781050"/>
            <a:ext cx="5029200" cy="751840"/>
          </a:xfrm>
          <a:prstGeom prst="rect">
            <a:avLst/>
          </a:prstGeom>
        </p:spPr>
        <p:txBody>
          <a:bodyPr lIns="0" tIns="0" rIns="0" bIns="0" rtlCol="0" anchor="t">
            <a:spAutoFit/>
          </a:bodyPr>
          <a:lstStyle/>
          <a:p>
            <a:pPr marL="0" lvl="0" indent="0" algn="ctr">
              <a:lnSpc>
                <a:spcPts val="5719"/>
              </a:lnSpc>
              <a:spcBef>
                <a:spcPct val="0"/>
              </a:spcBef>
            </a:pPr>
            <a:r>
              <a:rPr lang="en-US" sz="5199" spc="-51">
                <a:solidFill>
                  <a:srgbClr val="000001"/>
                </a:solidFill>
                <a:latin typeface="Bobby Jones Soft"/>
                <a:ea typeface="Bobby Jones Soft"/>
                <a:cs typeface="Bobby Jones Soft"/>
                <a:sym typeface="Bobby Jones Soft"/>
              </a:rPr>
              <a:t>MAIN FEATURES</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BB3BF"/>
        </a:solidFill>
        <a:effectLst/>
      </p:bgPr>
    </p:bg>
    <p:spTree>
      <p:nvGrpSpPr>
        <p:cNvPr id="1" name=""/>
        <p:cNvGrpSpPr/>
        <p:nvPr/>
      </p:nvGrpSpPr>
      <p:grpSpPr>
        <a:xfrm>
          <a:off x="0" y="0"/>
          <a:ext cx="0" cy="0"/>
          <a:chOff x="0" y="0"/>
          <a:chExt cx="0" cy="0"/>
        </a:xfrm>
      </p:grpSpPr>
      <p:sp>
        <p:nvSpPr>
          <p:cNvPr id="2" name="Freeform 2"/>
          <p:cNvSpPr/>
          <p:nvPr/>
        </p:nvSpPr>
        <p:spPr>
          <a:xfrm rot="5400000">
            <a:off x="8059103" y="60007"/>
            <a:ext cx="7770495" cy="11197590"/>
          </a:xfrm>
          <a:custGeom>
            <a:avLst/>
            <a:gdLst/>
            <a:ahLst/>
            <a:cxnLst/>
            <a:rect l="l" t="t" r="r" b="b"/>
            <a:pathLst>
              <a:path w="7770495" h="11197590">
                <a:moveTo>
                  <a:pt x="0" y="11197591"/>
                </a:moveTo>
                <a:lnTo>
                  <a:pt x="0" y="0"/>
                </a:lnTo>
                <a:lnTo>
                  <a:pt x="7770495" y="0"/>
                </a:lnTo>
                <a:lnTo>
                  <a:pt x="7770495" y="11197591"/>
                </a:lnTo>
                <a:lnTo>
                  <a:pt x="0" y="11197591"/>
                </a:lnTo>
                <a:close/>
              </a:path>
            </a:pathLst>
          </a:custGeom>
          <a:blipFill>
            <a:blip r:embed="rId2">
              <a:alphaModFix amt="80000"/>
              <a:extLst>
                <a:ext uri="{96DAC541-7B7A-43D3-8B79-37D633B846F1}">
                  <asvg:svgBlip xmlns:asvg="http://schemas.microsoft.com/office/drawing/2016/SVG/main" r:embed="rId3"/>
                </a:ext>
              </a:extLst>
            </a:blip>
            <a:stretch>
              <a:fillRect l="-33978" t="-3942" r="-10507" b="-7688"/>
            </a:stretch>
          </a:blipFill>
        </p:spPr>
      </p:sp>
      <p:sp>
        <p:nvSpPr>
          <p:cNvPr id="3" name="Freeform 3"/>
          <p:cNvSpPr/>
          <p:nvPr/>
        </p:nvSpPr>
        <p:spPr>
          <a:xfrm>
            <a:off x="6059805" y="1642020"/>
            <a:ext cx="11199495" cy="7768680"/>
          </a:xfrm>
          <a:custGeom>
            <a:avLst/>
            <a:gdLst/>
            <a:ahLst/>
            <a:cxnLst/>
            <a:rect l="l" t="t" r="r" b="b"/>
            <a:pathLst>
              <a:path w="11199495" h="7768680">
                <a:moveTo>
                  <a:pt x="0" y="0"/>
                </a:moveTo>
                <a:lnTo>
                  <a:pt x="11199495" y="0"/>
                </a:lnTo>
                <a:lnTo>
                  <a:pt x="11199495" y="7768680"/>
                </a:lnTo>
                <a:lnTo>
                  <a:pt x="0" y="7768680"/>
                </a:lnTo>
                <a:lnTo>
                  <a:pt x="0" y="0"/>
                </a:lnTo>
                <a:close/>
              </a:path>
            </a:pathLst>
          </a:custGeom>
          <a:blipFill>
            <a:blip r:embed="rId4">
              <a:extLst>
                <a:ext uri="{96DAC541-7B7A-43D3-8B79-37D633B846F1}">
                  <asvg:svgBlip xmlns:asvg="http://schemas.microsoft.com/office/drawing/2016/SVG/main" r:embed="rId5"/>
                </a:ext>
              </a:extLst>
            </a:blip>
            <a:stretch>
              <a:fillRect l="-9268" t="-32449" r="-8758" b="-32132"/>
            </a:stretch>
          </a:blipFill>
          <a:ln cap="sq">
            <a:noFill/>
            <a:prstDash val="solid"/>
            <a:miter/>
          </a:ln>
        </p:spPr>
      </p:sp>
      <p:sp>
        <p:nvSpPr>
          <p:cNvPr id="4" name="Freeform 4"/>
          <p:cNvSpPr/>
          <p:nvPr/>
        </p:nvSpPr>
        <p:spPr>
          <a:xfrm rot="-9123936">
            <a:off x="-3242476" y="7859013"/>
            <a:ext cx="9433900" cy="1399889"/>
          </a:xfrm>
          <a:custGeom>
            <a:avLst/>
            <a:gdLst/>
            <a:ahLst/>
            <a:cxnLst/>
            <a:rect l="l" t="t" r="r" b="b"/>
            <a:pathLst>
              <a:path w="9433900" h="1399889">
                <a:moveTo>
                  <a:pt x="0" y="0"/>
                </a:moveTo>
                <a:lnTo>
                  <a:pt x="9433900" y="0"/>
                </a:lnTo>
                <a:lnTo>
                  <a:pt x="9433900" y="1399890"/>
                </a:lnTo>
                <a:lnTo>
                  <a:pt x="0" y="1399890"/>
                </a:lnTo>
                <a:lnTo>
                  <a:pt x="0" y="0"/>
                </a:lnTo>
                <a:close/>
              </a:path>
            </a:pathLst>
          </a:custGeom>
          <a:blipFill>
            <a:blip r:embed="rId6"/>
            <a:stretch>
              <a:fillRect l="-28173" r="-43871"/>
            </a:stretch>
          </a:blipFill>
        </p:spPr>
      </p:sp>
      <p:sp>
        <p:nvSpPr>
          <p:cNvPr id="5" name="Freeform 5"/>
          <p:cNvSpPr/>
          <p:nvPr/>
        </p:nvSpPr>
        <p:spPr>
          <a:xfrm rot="1767772">
            <a:off x="-3697523" y="8135860"/>
            <a:ext cx="7590270" cy="4212600"/>
          </a:xfrm>
          <a:custGeom>
            <a:avLst/>
            <a:gdLst/>
            <a:ahLst/>
            <a:cxnLst/>
            <a:rect l="l" t="t" r="r" b="b"/>
            <a:pathLst>
              <a:path w="7590270" h="4212600">
                <a:moveTo>
                  <a:pt x="0" y="0"/>
                </a:moveTo>
                <a:lnTo>
                  <a:pt x="7590270" y="0"/>
                </a:lnTo>
                <a:lnTo>
                  <a:pt x="7590270" y="4212600"/>
                </a:lnTo>
                <a:lnTo>
                  <a:pt x="0" y="421260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8109067" y="803945"/>
            <a:ext cx="1498366" cy="449510"/>
          </a:xfrm>
          <a:custGeom>
            <a:avLst/>
            <a:gdLst/>
            <a:ahLst/>
            <a:cxnLst/>
            <a:rect l="l" t="t" r="r" b="b"/>
            <a:pathLst>
              <a:path w="1498366" h="449510">
                <a:moveTo>
                  <a:pt x="0" y="0"/>
                </a:moveTo>
                <a:lnTo>
                  <a:pt x="1498366" y="0"/>
                </a:lnTo>
                <a:lnTo>
                  <a:pt x="1498366" y="449510"/>
                </a:lnTo>
                <a:lnTo>
                  <a:pt x="0" y="449510"/>
                </a:lnTo>
                <a:lnTo>
                  <a:pt x="0" y="0"/>
                </a:lnTo>
                <a:close/>
              </a:path>
            </a:pathLst>
          </a:custGeom>
          <a:blipFill>
            <a:blip r:embed="rId9">
              <a:alphaModFix amt="60000"/>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260776">
            <a:off x="13709767" y="803945"/>
            <a:ext cx="1498366" cy="449510"/>
          </a:xfrm>
          <a:custGeom>
            <a:avLst/>
            <a:gdLst/>
            <a:ahLst/>
            <a:cxnLst/>
            <a:rect l="l" t="t" r="r" b="b"/>
            <a:pathLst>
              <a:path w="1498366" h="449510">
                <a:moveTo>
                  <a:pt x="0" y="0"/>
                </a:moveTo>
                <a:lnTo>
                  <a:pt x="1498366" y="0"/>
                </a:lnTo>
                <a:lnTo>
                  <a:pt x="1498366" y="449510"/>
                </a:lnTo>
                <a:lnTo>
                  <a:pt x="0" y="449510"/>
                </a:lnTo>
                <a:lnTo>
                  <a:pt x="0" y="0"/>
                </a:lnTo>
                <a:close/>
              </a:path>
            </a:pathLst>
          </a:custGeom>
          <a:blipFill>
            <a:blip r:embed="rId11">
              <a:alphaModFix amt="60000"/>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913377">
            <a:off x="1870544" y="8406627"/>
            <a:ext cx="1234554" cy="1326181"/>
          </a:xfrm>
          <a:custGeom>
            <a:avLst/>
            <a:gdLst/>
            <a:ahLst/>
            <a:cxnLst/>
            <a:rect l="l" t="t" r="r" b="b"/>
            <a:pathLst>
              <a:path w="1234554" h="1326181">
                <a:moveTo>
                  <a:pt x="0" y="0"/>
                </a:moveTo>
                <a:lnTo>
                  <a:pt x="1234554" y="0"/>
                </a:lnTo>
                <a:lnTo>
                  <a:pt x="1234554" y="1326181"/>
                </a:lnTo>
                <a:lnTo>
                  <a:pt x="0" y="132618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TextBox 9"/>
          <p:cNvSpPr txBox="1"/>
          <p:nvPr/>
        </p:nvSpPr>
        <p:spPr>
          <a:xfrm>
            <a:off x="903753" y="1939874"/>
            <a:ext cx="4872205" cy="3153236"/>
          </a:xfrm>
          <a:prstGeom prst="rect">
            <a:avLst/>
          </a:prstGeom>
        </p:spPr>
        <p:txBody>
          <a:bodyPr wrap="square" lIns="0" tIns="0" rIns="0" bIns="0" rtlCol="0" anchor="t">
            <a:spAutoFit/>
          </a:bodyPr>
          <a:lstStyle/>
          <a:p>
            <a:pPr marL="0" lvl="0" indent="0" algn="l">
              <a:lnSpc>
                <a:spcPts val="8030"/>
              </a:lnSpc>
            </a:pPr>
            <a:r>
              <a:rPr lang="en-US" sz="8000" spc="-73" dirty="0">
                <a:solidFill>
                  <a:srgbClr val="000001"/>
                </a:solidFill>
                <a:latin typeface="Bobby Jones Soft"/>
                <a:ea typeface="Bobby Jones Soft"/>
                <a:cs typeface="Bobby Jones Soft"/>
                <a:sym typeface="Bobby Jones Soft"/>
              </a:rPr>
              <a:t>PROBABILITY OF INFECTION:</a:t>
            </a:r>
          </a:p>
        </p:txBody>
      </p:sp>
      <p:sp>
        <p:nvSpPr>
          <p:cNvPr id="10" name="TextBox 10"/>
          <p:cNvSpPr txBox="1"/>
          <p:nvPr/>
        </p:nvSpPr>
        <p:spPr>
          <a:xfrm>
            <a:off x="7058427" y="2255400"/>
            <a:ext cx="9200346" cy="6256713"/>
          </a:xfrm>
          <a:prstGeom prst="rect">
            <a:avLst/>
          </a:prstGeom>
        </p:spPr>
        <p:txBody>
          <a:bodyPr lIns="0" tIns="0" rIns="0" bIns="0" rtlCol="0" anchor="t">
            <a:spAutoFit/>
          </a:bodyPr>
          <a:lstStyle/>
          <a:p>
            <a:pPr marL="0" lvl="0" indent="0" algn="l">
              <a:lnSpc>
                <a:spcPts val="4865"/>
              </a:lnSpc>
              <a:spcBef>
                <a:spcPct val="0"/>
              </a:spcBef>
            </a:pPr>
            <a:r>
              <a:rPr lang="en-US" sz="3742" dirty="0">
                <a:solidFill>
                  <a:srgbClr val="000001"/>
                </a:solidFill>
                <a:latin typeface="Coco Gothic"/>
                <a:ea typeface="Coco Gothic"/>
                <a:cs typeface="Coco Gothic"/>
                <a:sym typeface="Coco Gothic"/>
              </a:rPr>
              <a:t>This refers to the likelihood or risk of a person becoming infected with a disease after being exposed to an infectious source. In airborne disease contexts, the probability of infection depends on factors like the concentration of viral particles in the air, ventilation quality, physical distancing, and the effectiveness of protective measures like masks or air filtration.</a:t>
            </a:r>
          </a:p>
        </p:txBody>
      </p:sp>
      <p:sp>
        <p:nvSpPr>
          <p:cNvPr id="11" name="Freeform 11"/>
          <p:cNvSpPr/>
          <p:nvPr/>
        </p:nvSpPr>
        <p:spPr>
          <a:xfrm rot="2969158">
            <a:off x="3163483" y="9016700"/>
            <a:ext cx="2548920" cy="1255923"/>
          </a:xfrm>
          <a:custGeom>
            <a:avLst/>
            <a:gdLst/>
            <a:ahLst/>
            <a:cxnLst/>
            <a:rect l="l" t="t" r="r" b="b"/>
            <a:pathLst>
              <a:path w="2548920" h="1255923">
                <a:moveTo>
                  <a:pt x="0" y="0"/>
                </a:moveTo>
                <a:lnTo>
                  <a:pt x="2548920" y="0"/>
                </a:lnTo>
                <a:lnTo>
                  <a:pt x="2548920" y="1255923"/>
                </a:lnTo>
                <a:lnTo>
                  <a:pt x="0" y="1255923"/>
                </a:lnTo>
                <a:lnTo>
                  <a:pt x="0" y="0"/>
                </a:lnTo>
                <a:close/>
              </a:path>
            </a:pathLst>
          </a:custGeom>
          <a:blipFill>
            <a:blip r:embed="rId15">
              <a:alphaModFix amt="60000"/>
              <a:extLst>
                <a:ext uri="{96DAC541-7B7A-43D3-8B79-37D633B846F1}">
                  <asvg:svgBlip xmlns:asvg="http://schemas.microsoft.com/office/drawing/2016/SVG/main" r:embed="rId16"/>
                </a:ext>
              </a:extLst>
            </a:blip>
            <a:stretch>
              <a:fillRect/>
            </a:stretch>
          </a:blipFill>
          <a:ln cap="sq">
            <a:noFill/>
            <a:prstDash val="solid"/>
            <a:miter/>
          </a:ln>
        </p:spPr>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7C4A0"/>
        </a:solidFill>
        <a:effectLst/>
      </p:bgPr>
    </p:bg>
    <p:spTree>
      <p:nvGrpSpPr>
        <p:cNvPr id="1" name=""/>
        <p:cNvGrpSpPr/>
        <p:nvPr/>
      </p:nvGrpSpPr>
      <p:grpSpPr>
        <a:xfrm>
          <a:off x="0" y="0"/>
          <a:ext cx="0" cy="0"/>
          <a:chOff x="0" y="0"/>
          <a:chExt cx="0" cy="0"/>
        </a:xfrm>
      </p:grpSpPr>
      <p:sp>
        <p:nvSpPr>
          <p:cNvPr id="2" name="Freeform 2"/>
          <p:cNvSpPr/>
          <p:nvPr/>
        </p:nvSpPr>
        <p:spPr>
          <a:xfrm>
            <a:off x="6915150" y="1314450"/>
            <a:ext cx="10629900" cy="8231534"/>
          </a:xfrm>
          <a:custGeom>
            <a:avLst/>
            <a:gdLst/>
            <a:ahLst/>
            <a:cxnLst/>
            <a:rect l="l" t="t" r="r" b="b"/>
            <a:pathLst>
              <a:path w="10629900" h="8231534">
                <a:moveTo>
                  <a:pt x="0" y="0"/>
                </a:moveTo>
                <a:lnTo>
                  <a:pt x="10629900" y="0"/>
                </a:lnTo>
                <a:lnTo>
                  <a:pt x="10629900" y="8231534"/>
                </a:lnTo>
                <a:lnTo>
                  <a:pt x="0" y="8231534"/>
                </a:lnTo>
                <a:lnTo>
                  <a:pt x="0" y="0"/>
                </a:lnTo>
                <a:close/>
              </a:path>
            </a:pathLst>
          </a:custGeom>
          <a:blipFill>
            <a:blip r:embed="rId2">
              <a:alphaModFix amt="80000"/>
              <a:extLst>
                <a:ext uri="{96DAC541-7B7A-43D3-8B79-37D633B846F1}">
                  <asvg:svgBlip xmlns:asvg="http://schemas.microsoft.com/office/drawing/2016/SVG/main" r:embed="rId3"/>
                </a:ext>
              </a:extLst>
            </a:blip>
            <a:stretch>
              <a:fillRect l="-4845" t="-43880" r="-4593" b="-13465"/>
            </a:stretch>
          </a:blipFill>
        </p:spPr>
      </p:sp>
      <p:sp>
        <p:nvSpPr>
          <p:cNvPr id="3" name="Freeform 3"/>
          <p:cNvSpPr/>
          <p:nvPr/>
        </p:nvSpPr>
        <p:spPr>
          <a:xfrm>
            <a:off x="6629400" y="1152686"/>
            <a:ext cx="10629900" cy="8229497"/>
          </a:xfrm>
          <a:custGeom>
            <a:avLst/>
            <a:gdLst/>
            <a:ahLst/>
            <a:cxnLst/>
            <a:rect l="l" t="t" r="r" b="b"/>
            <a:pathLst>
              <a:path w="10629900" h="8229497">
                <a:moveTo>
                  <a:pt x="0" y="0"/>
                </a:moveTo>
                <a:lnTo>
                  <a:pt x="10629900" y="0"/>
                </a:lnTo>
                <a:lnTo>
                  <a:pt x="10629900" y="8229497"/>
                </a:lnTo>
                <a:lnTo>
                  <a:pt x="0" y="8229497"/>
                </a:lnTo>
                <a:lnTo>
                  <a:pt x="0" y="0"/>
                </a:lnTo>
                <a:close/>
              </a:path>
            </a:pathLst>
          </a:custGeom>
          <a:blipFill>
            <a:blip r:embed="rId4">
              <a:extLst>
                <a:ext uri="{96DAC541-7B7A-43D3-8B79-37D633B846F1}">
                  <asvg:svgBlip xmlns:asvg="http://schemas.microsoft.com/office/drawing/2016/SVG/main" r:embed="rId5"/>
                </a:ext>
              </a:extLst>
            </a:blip>
            <a:stretch>
              <a:fillRect l="-9194" t="-18593" r="-8752" b="-28770"/>
            </a:stretch>
          </a:blipFill>
          <a:ln cap="sq">
            <a:noFill/>
            <a:prstDash val="solid"/>
            <a:miter/>
          </a:ln>
        </p:spPr>
      </p:sp>
      <p:grpSp>
        <p:nvGrpSpPr>
          <p:cNvPr id="4" name="Group 4"/>
          <p:cNvGrpSpPr/>
          <p:nvPr/>
        </p:nvGrpSpPr>
        <p:grpSpPr>
          <a:xfrm>
            <a:off x="16630650" y="1425184"/>
            <a:ext cx="247650" cy="24765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p:spPr>
        </p:sp>
        <p:sp>
          <p:nvSpPr>
            <p:cNvPr id="6" name="TextBox 6"/>
            <p:cNvSpPr txBox="1"/>
            <p:nvPr/>
          </p:nvSpPr>
          <p:spPr>
            <a:xfrm>
              <a:off x="76200" y="57150"/>
              <a:ext cx="660400" cy="679450"/>
            </a:xfrm>
            <a:prstGeom prst="rect">
              <a:avLst/>
            </a:prstGeom>
          </p:spPr>
          <p:txBody>
            <a:bodyPr lIns="50800" tIns="50800" rIns="50800" bIns="50800" rtlCol="0" anchor="ctr"/>
            <a:lstStyle/>
            <a:p>
              <a:pPr algn="ctr">
                <a:lnSpc>
                  <a:spcPts val="3120"/>
                </a:lnSpc>
              </a:pPr>
              <a:endParaRPr/>
            </a:p>
          </p:txBody>
        </p:sp>
      </p:grpSp>
      <p:sp>
        <p:nvSpPr>
          <p:cNvPr id="7" name="AutoShape 7"/>
          <p:cNvSpPr/>
          <p:nvPr/>
        </p:nvSpPr>
        <p:spPr>
          <a:xfrm>
            <a:off x="16630650" y="1028700"/>
            <a:ext cx="123825" cy="520309"/>
          </a:xfrm>
          <a:prstGeom prst="line">
            <a:avLst/>
          </a:prstGeom>
          <a:ln w="19050" cap="flat">
            <a:solidFill>
              <a:srgbClr val="000001"/>
            </a:solidFill>
            <a:prstDash val="solid"/>
            <a:headEnd type="none" w="sm" len="sm"/>
            <a:tailEnd type="none" w="sm" len="sm"/>
          </a:ln>
        </p:spPr>
      </p:sp>
      <p:grpSp>
        <p:nvGrpSpPr>
          <p:cNvPr id="8" name="Group 8"/>
          <p:cNvGrpSpPr/>
          <p:nvPr/>
        </p:nvGrpSpPr>
        <p:grpSpPr>
          <a:xfrm>
            <a:off x="1028700" y="1057275"/>
            <a:ext cx="5029200" cy="8606391"/>
            <a:chOff x="0" y="38100"/>
            <a:chExt cx="6705600" cy="11475188"/>
          </a:xfrm>
        </p:grpSpPr>
        <p:sp>
          <p:nvSpPr>
            <p:cNvPr id="9" name="TextBox 9"/>
            <p:cNvSpPr txBox="1"/>
            <p:nvPr/>
          </p:nvSpPr>
          <p:spPr>
            <a:xfrm>
              <a:off x="0" y="38100"/>
              <a:ext cx="6705600" cy="4222330"/>
            </a:xfrm>
            <a:prstGeom prst="rect">
              <a:avLst/>
            </a:prstGeom>
          </p:spPr>
          <p:txBody>
            <a:bodyPr lIns="0" tIns="0" rIns="0" bIns="0" rtlCol="0" anchor="t">
              <a:spAutoFit/>
            </a:bodyPr>
            <a:lstStyle/>
            <a:p>
              <a:pPr marL="0" lvl="0" indent="0" algn="l">
                <a:lnSpc>
                  <a:spcPts val="6160"/>
                </a:lnSpc>
              </a:pPr>
              <a:r>
                <a:rPr lang="en-US" sz="5600" spc="-56" dirty="0">
                  <a:solidFill>
                    <a:srgbClr val="000001"/>
                  </a:solidFill>
                  <a:latin typeface="Bobby Jones Soft"/>
                  <a:ea typeface="Bobby Jones Soft"/>
                  <a:cs typeface="Bobby Jones Soft"/>
                  <a:sym typeface="Bobby Jones Soft"/>
                </a:rPr>
                <a:t>CHALLENGES IN CONTROLLING AIRBORNE TRANSMISSION</a:t>
              </a:r>
            </a:p>
          </p:txBody>
        </p:sp>
        <p:sp>
          <p:nvSpPr>
            <p:cNvPr id="10" name="TextBox 10"/>
            <p:cNvSpPr txBox="1"/>
            <p:nvPr/>
          </p:nvSpPr>
          <p:spPr>
            <a:xfrm>
              <a:off x="0" y="4766313"/>
              <a:ext cx="6705600" cy="6746975"/>
            </a:xfrm>
            <a:prstGeom prst="rect">
              <a:avLst/>
            </a:prstGeom>
          </p:spPr>
          <p:txBody>
            <a:bodyPr lIns="0" tIns="0" rIns="0" bIns="0" rtlCol="0" anchor="t">
              <a:spAutoFit/>
            </a:bodyPr>
            <a:lstStyle/>
            <a:p>
              <a:pPr marL="604528" lvl="1" indent="-302264" algn="l">
                <a:lnSpc>
                  <a:spcPts val="3640"/>
                </a:lnSpc>
                <a:buFont typeface="Arial"/>
                <a:buChar char="•"/>
              </a:pPr>
              <a:r>
                <a:rPr lang="en-US" sz="2800" dirty="0">
                  <a:solidFill>
                    <a:srgbClr val="000001"/>
                  </a:solidFill>
                  <a:latin typeface="Coco Gothic"/>
                  <a:ea typeface="Coco Gothic"/>
                  <a:cs typeface="Coco Gothic"/>
                  <a:sym typeface="Coco Gothic"/>
                </a:rPr>
                <a:t>Direct transmission (person-to-person ) can be controlled with masks and hygiene.</a:t>
              </a:r>
            </a:p>
            <a:p>
              <a:pPr marL="604528" lvl="1" indent="-302264" algn="l">
                <a:lnSpc>
                  <a:spcPts val="3640"/>
                </a:lnSpc>
                <a:spcBef>
                  <a:spcPct val="0"/>
                </a:spcBef>
                <a:buFont typeface="Arial"/>
                <a:buChar char="•"/>
              </a:pPr>
              <a:r>
                <a:rPr lang="en-US" sz="2800" dirty="0">
                  <a:solidFill>
                    <a:srgbClr val="000001"/>
                  </a:solidFill>
                  <a:latin typeface="Coco Gothic"/>
                  <a:ea typeface="Coco Gothic"/>
                  <a:cs typeface="Coco Gothic"/>
                  <a:sym typeface="Coco Gothic"/>
                </a:rPr>
                <a:t>Airborne transmission is more difficult to prevent, requiring specific risk avoidance strategies, particularly in indoor spaces.</a:t>
              </a:r>
            </a:p>
            <a:p>
              <a:pPr marL="0" lvl="0" indent="0" algn="l">
                <a:lnSpc>
                  <a:spcPts val="3640"/>
                </a:lnSpc>
                <a:spcBef>
                  <a:spcPct val="0"/>
                </a:spcBef>
              </a:pPr>
              <a:endParaRPr lang="en-US" sz="2800" dirty="0">
                <a:solidFill>
                  <a:srgbClr val="000001"/>
                </a:solidFill>
                <a:latin typeface="Coco Gothic"/>
                <a:ea typeface="Coco Gothic"/>
                <a:cs typeface="Coco Gothic"/>
                <a:sym typeface="Coco Gothic"/>
              </a:endParaRPr>
            </a:p>
          </p:txBody>
        </p:sp>
      </p:grpSp>
      <p:sp>
        <p:nvSpPr>
          <p:cNvPr id="11" name="TextBox 11"/>
          <p:cNvSpPr txBox="1"/>
          <p:nvPr/>
        </p:nvSpPr>
        <p:spPr>
          <a:xfrm>
            <a:off x="9429750" y="781050"/>
            <a:ext cx="5029200" cy="751840"/>
          </a:xfrm>
          <a:prstGeom prst="rect">
            <a:avLst/>
          </a:prstGeom>
        </p:spPr>
        <p:txBody>
          <a:bodyPr lIns="0" tIns="0" rIns="0" bIns="0" rtlCol="0" anchor="t">
            <a:spAutoFit/>
          </a:bodyPr>
          <a:lstStyle/>
          <a:p>
            <a:pPr marL="0" lvl="0" indent="0" algn="ctr">
              <a:lnSpc>
                <a:spcPts val="5719"/>
              </a:lnSpc>
              <a:spcBef>
                <a:spcPct val="0"/>
              </a:spcBef>
            </a:pPr>
            <a:r>
              <a:rPr lang="en-US" sz="5199" spc="-51">
                <a:solidFill>
                  <a:srgbClr val="000001"/>
                </a:solidFill>
                <a:latin typeface="Bobby Jones Soft"/>
                <a:ea typeface="Bobby Jones Soft"/>
                <a:cs typeface="Bobby Jones Soft"/>
                <a:sym typeface="Bobby Jones Soft"/>
              </a:rPr>
              <a:t>INTRODUCTION</a:t>
            </a:r>
          </a:p>
        </p:txBody>
      </p:sp>
      <p:sp>
        <p:nvSpPr>
          <p:cNvPr id="12" name="TextBox 12"/>
          <p:cNvSpPr txBox="1"/>
          <p:nvPr/>
        </p:nvSpPr>
        <p:spPr>
          <a:xfrm>
            <a:off x="6629400" y="2447873"/>
            <a:ext cx="10629900" cy="4616648"/>
          </a:xfrm>
          <a:prstGeom prst="rect">
            <a:avLst/>
          </a:prstGeom>
        </p:spPr>
        <p:txBody>
          <a:bodyPr lIns="0" tIns="0" rIns="0" bIns="0" rtlCol="0" anchor="t">
            <a:spAutoFit/>
          </a:bodyPr>
          <a:lstStyle/>
          <a:p>
            <a:pPr algn="ctr">
              <a:lnSpc>
                <a:spcPts val="4510"/>
              </a:lnSpc>
              <a:spcBef>
                <a:spcPct val="0"/>
              </a:spcBef>
            </a:pPr>
            <a:r>
              <a:rPr lang="en-US" sz="3759" dirty="0">
                <a:solidFill>
                  <a:srgbClr val="000001"/>
                </a:solidFill>
                <a:latin typeface="Coco Gothic"/>
                <a:ea typeface="Coco Gothic"/>
                <a:cs typeface="Coco Gothic"/>
                <a:sym typeface="Coco Gothic"/>
              </a:rPr>
              <a:t>Airborne transmission of diseases through virus-containing droplets poses a serious public health threat.</a:t>
            </a:r>
          </a:p>
          <a:p>
            <a:pPr algn="ctr">
              <a:lnSpc>
                <a:spcPts val="4510"/>
              </a:lnSpc>
              <a:spcBef>
                <a:spcPct val="0"/>
              </a:spcBef>
            </a:pPr>
            <a:r>
              <a:rPr lang="en-US" sz="3759" dirty="0">
                <a:solidFill>
                  <a:srgbClr val="000001"/>
                </a:solidFill>
                <a:latin typeface="Coco Gothic"/>
                <a:ea typeface="Coco Gothic"/>
                <a:cs typeface="Coco Gothic"/>
                <a:sym typeface="Coco Gothic"/>
              </a:rPr>
              <a:t>Examples include SARS, H1N1 influenza, and the COVID-19 pandemic, which caused global disruption and economic loss.</a:t>
            </a:r>
          </a:p>
          <a:p>
            <a:pPr algn="ctr">
              <a:lnSpc>
                <a:spcPts val="4510"/>
              </a:lnSpc>
              <a:spcBef>
                <a:spcPct val="0"/>
              </a:spcBef>
            </a:pPr>
            <a:r>
              <a:rPr lang="en-US" sz="3759" dirty="0">
                <a:solidFill>
                  <a:srgbClr val="000001"/>
                </a:solidFill>
                <a:latin typeface="Coco Gothic"/>
                <a:ea typeface="Coco Gothic"/>
                <a:cs typeface="Coco Gothic"/>
                <a:sym typeface="Coco Gothic"/>
              </a:rPr>
              <a:t>COVID-19 spread rapidly due to airborne transmission, in addition to person-to-person.</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7C4A0"/>
        </a:solidFill>
        <a:effectLst/>
      </p:bgPr>
    </p:bg>
    <p:spTree>
      <p:nvGrpSpPr>
        <p:cNvPr id="1" name=""/>
        <p:cNvGrpSpPr/>
        <p:nvPr/>
      </p:nvGrpSpPr>
      <p:grpSpPr>
        <a:xfrm>
          <a:off x="0" y="0"/>
          <a:ext cx="0" cy="0"/>
          <a:chOff x="0" y="0"/>
          <a:chExt cx="0" cy="0"/>
        </a:xfrm>
      </p:grpSpPr>
      <p:sp>
        <p:nvSpPr>
          <p:cNvPr id="2" name="Freeform 2"/>
          <p:cNvSpPr/>
          <p:nvPr/>
        </p:nvSpPr>
        <p:spPr>
          <a:xfrm>
            <a:off x="16215576" y="581564"/>
            <a:ext cx="2346311" cy="2476912"/>
          </a:xfrm>
          <a:custGeom>
            <a:avLst/>
            <a:gdLst/>
            <a:ahLst/>
            <a:cxnLst/>
            <a:rect l="l" t="t" r="r" b="b"/>
            <a:pathLst>
              <a:path w="2346311" h="2476912">
                <a:moveTo>
                  <a:pt x="0" y="0"/>
                </a:moveTo>
                <a:lnTo>
                  <a:pt x="2346311" y="0"/>
                </a:lnTo>
                <a:lnTo>
                  <a:pt x="2346311" y="2476912"/>
                </a:lnTo>
                <a:lnTo>
                  <a:pt x="0" y="247691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9063134">
            <a:off x="11394417" y="7544048"/>
            <a:ext cx="9433900" cy="1399889"/>
          </a:xfrm>
          <a:custGeom>
            <a:avLst/>
            <a:gdLst/>
            <a:ahLst/>
            <a:cxnLst/>
            <a:rect l="l" t="t" r="r" b="b"/>
            <a:pathLst>
              <a:path w="9433900" h="1399889">
                <a:moveTo>
                  <a:pt x="0" y="0"/>
                </a:moveTo>
                <a:lnTo>
                  <a:pt x="9433901" y="0"/>
                </a:lnTo>
                <a:lnTo>
                  <a:pt x="9433901" y="1399889"/>
                </a:lnTo>
                <a:lnTo>
                  <a:pt x="0" y="1399889"/>
                </a:lnTo>
                <a:lnTo>
                  <a:pt x="0" y="0"/>
                </a:lnTo>
                <a:close/>
              </a:path>
            </a:pathLst>
          </a:custGeom>
          <a:blipFill>
            <a:blip r:embed="rId4"/>
            <a:stretch>
              <a:fillRect l="-28173" r="-43871"/>
            </a:stretch>
          </a:blipFill>
        </p:spPr>
      </p:sp>
      <p:sp>
        <p:nvSpPr>
          <p:cNvPr id="4" name="Freeform 4"/>
          <p:cNvSpPr/>
          <p:nvPr/>
        </p:nvSpPr>
        <p:spPr>
          <a:xfrm rot="-1645156">
            <a:off x="12973729" y="8210521"/>
            <a:ext cx="7590270" cy="4212600"/>
          </a:xfrm>
          <a:custGeom>
            <a:avLst/>
            <a:gdLst/>
            <a:ahLst/>
            <a:cxnLst/>
            <a:rect l="l" t="t" r="r" b="b"/>
            <a:pathLst>
              <a:path w="7590270" h="4212600">
                <a:moveTo>
                  <a:pt x="0" y="0"/>
                </a:moveTo>
                <a:lnTo>
                  <a:pt x="7590271" y="0"/>
                </a:lnTo>
                <a:lnTo>
                  <a:pt x="7590271" y="4212600"/>
                </a:lnTo>
                <a:lnTo>
                  <a:pt x="0" y="42126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805102" y="1351141"/>
            <a:ext cx="16432642" cy="16432642"/>
          </a:xfrm>
          <a:custGeom>
            <a:avLst/>
            <a:gdLst/>
            <a:ahLst/>
            <a:cxnLst/>
            <a:rect l="l" t="t" r="r" b="b"/>
            <a:pathLst>
              <a:path w="16432642" h="16432642">
                <a:moveTo>
                  <a:pt x="0" y="0"/>
                </a:moveTo>
                <a:lnTo>
                  <a:pt x="16432642" y="0"/>
                </a:lnTo>
                <a:lnTo>
                  <a:pt x="16432642" y="16432642"/>
                </a:lnTo>
                <a:lnTo>
                  <a:pt x="0" y="16432642"/>
                </a:lnTo>
                <a:lnTo>
                  <a:pt x="0" y="0"/>
                </a:lnTo>
                <a:close/>
              </a:path>
            </a:pathLst>
          </a:custGeom>
          <a:blipFill>
            <a:blip r:embed="rId7">
              <a:extLst>
                <a:ext uri="{96DAC541-7B7A-43D3-8B79-37D633B846F1}">
                  <asvg:svgBlip xmlns:asvg="http://schemas.microsoft.com/office/drawing/2016/SVG/main" r:embed="rId8"/>
                </a:ext>
              </a:extLst>
            </a:blip>
            <a:stretch>
              <a:fillRect l="-8396" t="-6101" r="-8132" b="-6614"/>
            </a:stretch>
          </a:blipFill>
          <a:ln cap="sq">
            <a:noFill/>
            <a:prstDash val="solid"/>
            <a:miter/>
          </a:ln>
        </p:spPr>
      </p:sp>
      <p:sp>
        <p:nvSpPr>
          <p:cNvPr id="6" name="Freeform 6"/>
          <p:cNvSpPr/>
          <p:nvPr/>
        </p:nvSpPr>
        <p:spPr>
          <a:xfrm rot="5400000">
            <a:off x="19816902" y="2130500"/>
            <a:ext cx="5029200" cy="5029200"/>
          </a:xfrm>
          <a:custGeom>
            <a:avLst/>
            <a:gdLst/>
            <a:ahLst/>
            <a:cxnLst/>
            <a:rect l="l" t="t" r="r" b="b"/>
            <a:pathLst>
              <a:path w="5029200" h="5029200">
                <a:moveTo>
                  <a:pt x="0" y="5029200"/>
                </a:moveTo>
                <a:lnTo>
                  <a:pt x="0" y="0"/>
                </a:lnTo>
                <a:lnTo>
                  <a:pt x="5029200" y="0"/>
                </a:lnTo>
                <a:lnTo>
                  <a:pt x="5029200" y="5029200"/>
                </a:lnTo>
                <a:lnTo>
                  <a:pt x="0" y="5029200"/>
                </a:lnTo>
                <a:close/>
              </a:path>
            </a:pathLst>
          </a:custGeom>
          <a:blipFill>
            <a:blip r:embed="rId7">
              <a:extLst>
                <a:ext uri="{96DAC541-7B7A-43D3-8B79-37D633B846F1}">
                  <asvg:svgBlip xmlns:asvg="http://schemas.microsoft.com/office/drawing/2016/SVG/main" r:embed="rId8"/>
                </a:ext>
              </a:extLst>
            </a:blip>
            <a:stretch>
              <a:fillRect l="-8007" t="-6226" r="-8521" b="-6489"/>
            </a:stretch>
          </a:blipFill>
          <a:ln cap="sq">
            <a:noFill/>
            <a:prstDash val="solid"/>
            <a:miter/>
          </a:ln>
        </p:spPr>
      </p:sp>
      <p:grpSp>
        <p:nvGrpSpPr>
          <p:cNvPr id="7" name="Group 7"/>
          <p:cNvGrpSpPr/>
          <p:nvPr/>
        </p:nvGrpSpPr>
        <p:grpSpPr>
          <a:xfrm>
            <a:off x="19447936" y="8891990"/>
            <a:ext cx="247650" cy="24765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3120"/>
                </a:lnSpc>
              </a:pPr>
              <a:endParaRPr/>
            </a:p>
          </p:txBody>
        </p:sp>
      </p:grpSp>
      <p:sp>
        <p:nvSpPr>
          <p:cNvPr id="10" name="Freeform 10"/>
          <p:cNvSpPr/>
          <p:nvPr/>
        </p:nvSpPr>
        <p:spPr>
          <a:xfrm rot="-10800000">
            <a:off x="12208544" y="1851342"/>
            <a:ext cx="5029200" cy="5029200"/>
          </a:xfrm>
          <a:custGeom>
            <a:avLst/>
            <a:gdLst/>
            <a:ahLst/>
            <a:cxnLst/>
            <a:rect l="l" t="t" r="r" b="b"/>
            <a:pathLst>
              <a:path w="5029200" h="5029200">
                <a:moveTo>
                  <a:pt x="5029200" y="5029200"/>
                </a:moveTo>
                <a:lnTo>
                  <a:pt x="0" y="5029200"/>
                </a:lnTo>
                <a:lnTo>
                  <a:pt x="0" y="0"/>
                </a:lnTo>
                <a:lnTo>
                  <a:pt x="5029200" y="0"/>
                </a:lnTo>
                <a:lnTo>
                  <a:pt x="5029200" y="5029200"/>
                </a:lnTo>
                <a:close/>
              </a:path>
            </a:pathLst>
          </a:custGeom>
          <a:blipFill>
            <a:blip r:embed="rId7">
              <a:extLst>
                <a:ext uri="{96DAC541-7B7A-43D3-8B79-37D633B846F1}">
                  <asvg:svgBlip xmlns:asvg="http://schemas.microsoft.com/office/drawing/2016/SVG/main" r:embed="rId8"/>
                </a:ext>
              </a:extLst>
            </a:blip>
            <a:stretch>
              <a:fillRect l="-8132" t="-6614" r="-8396" b="-6101"/>
            </a:stretch>
          </a:blipFill>
          <a:ln cap="sq">
            <a:noFill/>
            <a:prstDash val="solid"/>
            <a:miter/>
          </a:ln>
        </p:spPr>
      </p:sp>
      <p:sp>
        <p:nvSpPr>
          <p:cNvPr id="11" name="Freeform 11"/>
          <p:cNvSpPr/>
          <p:nvPr/>
        </p:nvSpPr>
        <p:spPr>
          <a:xfrm rot="4220701">
            <a:off x="16644585" y="158369"/>
            <a:ext cx="1488293" cy="1601880"/>
          </a:xfrm>
          <a:custGeom>
            <a:avLst/>
            <a:gdLst/>
            <a:ahLst/>
            <a:cxnLst/>
            <a:rect l="l" t="t" r="r" b="b"/>
            <a:pathLst>
              <a:path w="1488293" h="1601880">
                <a:moveTo>
                  <a:pt x="0" y="0"/>
                </a:moveTo>
                <a:lnTo>
                  <a:pt x="1488293" y="0"/>
                </a:lnTo>
                <a:lnTo>
                  <a:pt x="1488293" y="1601881"/>
                </a:lnTo>
                <a:lnTo>
                  <a:pt x="0" y="160188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2" name="TextBox 12"/>
          <p:cNvSpPr txBox="1"/>
          <p:nvPr/>
        </p:nvSpPr>
        <p:spPr>
          <a:xfrm>
            <a:off x="892844" y="499257"/>
            <a:ext cx="5724525" cy="740981"/>
          </a:xfrm>
          <a:prstGeom prst="rect">
            <a:avLst/>
          </a:prstGeom>
        </p:spPr>
        <p:txBody>
          <a:bodyPr lIns="0" tIns="0" rIns="0" bIns="0" rtlCol="0" anchor="t">
            <a:spAutoFit/>
          </a:bodyPr>
          <a:lstStyle/>
          <a:p>
            <a:pPr marL="0" lvl="0" indent="0" algn="ctr">
              <a:lnSpc>
                <a:spcPts val="5604"/>
              </a:lnSpc>
            </a:pPr>
            <a:r>
              <a:rPr lang="en-US" sz="5094" spc="-50">
                <a:solidFill>
                  <a:srgbClr val="000001"/>
                </a:solidFill>
                <a:latin typeface="Bobby Jones Soft"/>
                <a:ea typeface="Bobby Jones Soft"/>
                <a:cs typeface="Bobby Jones Soft"/>
                <a:sym typeface="Bobby Jones Soft"/>
              </a:rPr>
              <a:t>PREVIOUS STUDY</a:t>
            </a:r>
          </a:p>
        </p:txBody>
      </p:sp>
      <p:sp>
        <p:nvSpPr>
          <p:cNvPr id="13" name="TextBox 13"/>
          <p:cNvSpPr txBox="1"/>
          <p:nvPr/>
        </p:nvSpPr>
        <p:spPr>
          <a:xfrm>
            <a:off x="892844" y="1559560"/>
            <a:ext cx="5165056" cy="8976995"/>
          </a:xfrm>
          <a:prstGeom prst="rect">
            <a:avLst/>
          </a:prstGeom>
        </p:spPr>
        <p:txBody>
          <a:bodyPr lIns="0" tIns="0" rIns="0" bIns="0" rtlCol="0" anchor="t">
            <a:spAutoFit/>
          </a:bodyPr>
          <a:lstStyle/>
          <a:p>
            <a:pPr marL="626117" lvl="1" indent="-313059" algn="ctr">
              <a:lnSpc>
                <a:spcPts val="3770"/>
              </a:lnSpc>
              <a:buFont typeface="Arial"/>
              <a:buChar char="•"/>
            </a:pPr>
            <a:r>
              <a:rPr lang="en-US" sz="2900">
                <a:solidFill>
                  <a:srgbClr val="000001"/>
                </a:solidFill>
                <a:latin typeface="Coco Gothic"/>
                <a:ea typeface="Coco Gothic"/>
                <a:cs typeface="Coco Gothic"/>
                <a:sym typeface="Coco Gothic"/>
              </a:rPr>
              <a:t>Studies have examined indoor ventilation and airborne particle transmission in large rooms, medical centers, supermarkets, and transportation (airplanes, buses, trains).</a:t>
            </a:r>
          </a:p>
          <a:p>
            <a:pPr marL="626117" lvl="1" indent="-313059" algn="ctr">
              <a:lnSpc>
                <a:spcPts val="3770"/>
              </a:lnSpc>
              <a:buFont typeface="Arial"/>
              <a:buChar char="•"/>
            </a:pPr>
            <a:r>
              <a:rPr lang="en-US" sz="2900">
                <a:solidFill>
                  <a:srgbClr val="000001"/>
                </a:solidFill>
                <a:latin typeface="Coco Gothic"/>
                <a:ea typeface="Coco Gothic"/>
                <a:cs typeface="Coco Gothic"/>
                <a:sym typeface="Coco Gothic"/>
              </a:rPr>
              <a:t>Focused on how respiratory droplets move and disperse in indoor environments after expiratory events.</a:t>
            </a:r>
          </a:p>
          <a:p>
            <a:pPr marL="626117" lvl="1" indent="-313059" algn="ctr">
              <a:lnSpc>
                <a:spcPts val="3770"/>
              </a:lnSpc>
              <a:buFont typeface="Arial"/>
              <a:buChar char="•"/>
            </a:pPr>
            <a:r>
              <a:rPr lang="en-US" sz="2900">
                <a:solidFill>
                  <a:srgbClr val="000001"/>
                </a:solidFill>
                <a:latin typeface="Coco Gothic"/>
                <a:ea typeface="Coco Gothic"/>
                <a:cs typeface="Coco Gothic"/>
                <a:sym typeface="Coco Gothic"/>
              </a:rPr>
              <a:t>Few studies have focused on probability of infection risk when multiple sources of infection are present in an indoor setting.</a:t>
            </a:r>
          </a:p>
          <a:p>
            <a:pPr marL="0" lvl="0" indent="0" algn="ctr">
              <a:lnSpc>
                <a:spcPts val="3120"/>
              </a:lnSpc>
              <a:spcBef>
                <a:spcPct val="0"/>
              </a:spcBef>
            </a:pPr>
            <a:endParaRPr lang="en-US" sz="2900">
              <a:solidFill>
                <a:srgbClr val="000001"/>
              </a:solidFill>
              <a:latin typeface="Coco Gothic"/>
              <a:ea typeface="Coco Gothic"/>
              <a:cs typeface="Coco Gothic"/>
              <a:sym typeface="Coco Gothic"/>
            </a:endParaRPr>
          </a:p>
        </p:txBody>
      </p:sp>
      <p:sp>
        <p:nvSpPr>
          <p:cNvPr id="14" name="TextBox 14"/>
          <p:cNvSpPr txBox="1"/>
          <p:nvPr/>
        </p:nvSpPr>
        <p:spPr>
          <a:xfrm>
            <a:off x="6664354" y="1428750"/>
            <a:ext cx="5096515" cy="8934365"/>
          </a:xfrm>
          <a:prstGeom prst="rect">
            <a:avLst/>
          </a:prstGeom>
        </p:spPr>
        <p:txBody>
          <a:bodyPr lIns="0" tIns="0" rIns="0" bIns="0" rtlCol="0" anchor="t">
            <a:spAutoFit/>
          </a:bodyPr>
          <a:lstStyle/>
          <a:p>
            <a:pPr marL="649141" lvl="1" indent="-324571" algn="ctr">
              <a:lnSpc>
                <a:spcPts val="3908"/>
              </a:lnSpc>
              <a:buFont typeface="Arial"/>
              <a:buChar char="•"/>
            </a:pPr>
            <a:r>
              <a:rPr lang="en-US" sz="3006">
                <a:solidFill>
                  <a:srgbClr val="000001"/>
                </a:solidFill>
                <a:latin typeface="Coco Gothic"/>
                <a:ea typeface="Coco Gothic"/>
                <a:cs typeface="Coco Gothic"/>
                <a:sym typeface="Coco Gothic"/>
              </a:rPr>
              <a:t>No thorough characterization of infection risk with multiple infection sources in a given setup.</a:t>
            </a:r>
          </a:p>
          <a:p>
            <a:pPr marL="649141" lvl="1" indent="-324571" algn="ctr">
              <a:lnSpc>
                <a:spcPts val="3908"/>
              </a:lnSpc>
              <a:buFont typeface="Arial"/>
              <a:buChar char="•"/>
            </a:pPr>
            <a:r>
              <a:rPr lang="en-US" sz="3006">
                <a:solidFill>
                  <a:srgbClr val="000001"/>
                </a:solidFill>
                <a:latin typeface="Coco Gothic"/>
                <a:ea typeface="Coco Gothic"/>
                <a:cs typeface="Coco Gothic"/>
                <a:sym typeface="Coco Gothic"/>
              </a:rPr>
              <a:t>Quantifying risk in environments with several infection sources can provide more accurate and generalizable data.</a:t>
            </a:r>
          </a:p>
          <a:p>
            <a:pPr marL="649141" lvl="1" indent="-324571" algn="ctr">
              <a:lnSpc>
                <a:spcPts val="3908"/>
              </a:lnSpc>
              <a:buFont typeface="Arial"/>
              <a:buChar char="•"/>
            </a:pPr>
            <a:r>
              <a:rPr lang="en-US" sz="3006">
                <a:solidFill>
                  <a:srgbClr val="000001"/>
                </a:solidFill>
                <a:latin typeface="Coco Gothic"/>
                <a:ea typeface="Coco Gothic"/>
                <a:cs typeface="Coco Gothic"/>
                <a:sym typeface="Coco Gothic"/>
              </a:rPr>
              <a:t>Assessing infection risk in environments like restaurants, bars, and performance venues is crucial, where mask use is impractical.</a:t>
            </a:r>
          </a:p>
          <a:p>
            <a:pPr marL="0" lvl="0" indent="0" algn="ctr">
              <a:lnSpc>
                <a:spcPts val="3908"/>
              </a:lnSpc>
              <a:spcBef>
                <a:spcPct val="0"/>
              </a:spcBef>
            </a:pPr>
            <a:endParaRPr lang="en-US" sz="3006">
              <a:solidFill>
                <a:srgbClr val="000001"/>
              </a:solidFill>
              <a:latin typeface="Coco Gothic"/>
              <a:ea typeface="Coco Gothic"/>
              <a:cs typeface="Coco Gothic"/>
              <a:sym typeface="Coco Gothic"/>
            </a:endParaRPr>
          </a:p>
        </p:txBody>
      </p:sp>
      <p:sp>
        <p:nvSpPr>
          <p:cNvPr id="15" name="TextBox 15"/>
          <p:cNvSpPr txBox="1"/>
          <p:nvPr/>
        </p:nvSpPr>
        <p:spPr>
          <a:xfrm>
            <a:off x="11932842" y="1419225"/>
            <a:ext cx="4886374" cy="8814848"/>
          </a:xfrm>
          <a:prstGeom prst="rect">
            <a:avLst/>
          </a:prstGeom>
        </p:spPr>
        <p:txBody>
          <a:bodyPr lIns="0" tIns="0" rIns="0" bIns="0" rtlCol="0" anchor="t">
            <a:spAutoFit/>
          </a:bodyPr>
          <a:lstStyle/>
          <a:p>
            <a:pPr marL="780249" lvl="1" indent="-390124" algn="ctr">
              <a:lnSpc>
                <a:spcPts val="4698"/>
              </a:lnSpc>
              <a:buFont typeface="Arial"/>
              <a:buChar char="•"/>
            </a:pPr>
            <a:r>
              <a:rPr lang="en-US" sz="3613">
                <a:solidFill>
                  <a:srgbClr val="000001"/>
                </a:solidFill>
                <a:latin typeface="Coco Gothic"/>
                <a:ea typeface="Coco Gothic"/>
                <a:cs typeface="Coco Gothic"/>
                <a:sym typeface="Coco Gothic"/>
              </a:rPr>
              <a:t>Develop a methodology to assess infection risk in environments with multiple sources of infection using numerical simulations.</a:t>
            </a:r>
          </a:p>
          <a:p>
            <a:pPr marL="780249" lvl="1" indent="-390124" algn="ctr">
              <a:lnSpc>
                <a:spcPts val="4698"/>
              </a:lnSpc>
              <a:buFont typeface="Arial"/>
              <a:buChar char="•"/>
            </a:pPr>
            <a:r>
              <a:rPr lang="en-US" sz="3613">
                <a:solidFill>
                  <a:srgbClr val="000001"/>
                </a:solidFill>
                <a:latin typeface="Coco Gothic"/>
                <a:ea typeface="Coco Gothic"/>
                <a:cs typeface="Coco Gothic"/>
                <a:sym typeface="Coco Gothic"/>
              </a:rPr>
              <a:t>Focus on restaurant settings where mask use is not feasible for prolonged periods.</a:t>
            </a:r>
          </a:p>
          <a:p>
            <a:pPr marL="0" lvl="0" indent="0" algn="ctr">
              <a:lnSpc>
                <a:spcPts val="4187"/>
              </a:lnSpc>
              <a:spcBef>
                <a:spcPct val="0"/>
              </a:spcBef>
            </a:pPr>
            <a:endParaRPr lang="en-US" sz="3613">
              <a:solidFill>
                <a:srgbClr val="000001"/>
              </a:solidFill>
              <a:latin typeface="Coco Gothic"/>
              <a:ea typeface="Coco Gothic"/>
              <a:cs typeface="Coco Gothic"/>
              <a:sym typeface="Coco Gothic"/>
            </a:endParaRPr>
          </a:p>
        </p:txBody>
      </p:sp>
      <p:sp>
        <p:nvSpPr>
          <p:cNvPr id="16" name="Freeform 16"/>
          <p:cNvSpPr/>
          <p:nvPr/>
        </p:nvSpPr>
        <p:spPr>
          <a:xfrm rot="2699999">
            <a:off x="-306585" y="131067"/>
            <a:ext cx="922425" cy="917394"/>
          </a:xfrm>
          <a:custGeom>
            <a:avLst/>
            <a:gdLst/>
            <a:ahLst/>
            <a:cxnLst/>
            <a:rect l="l" t="t" r="r" b="b"/>
            <a:pathLst>
              <a:path w="922425" h="917394">
                <a:moveTo>
                  <a:pt x="0" y="0"/>
                </a:moveTo>
                <a:lnTo>
                  <a:pt x="922425" y="0"/>
                </a:lnTo>
                <a:lnTo>
                  <a:pt x="922425" y="917394"/>
                </a:lnTo>
                <a:lnTo>
                  <a:pt x="0" y="917394"/>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7" name="Freeform 17"/>
          <p:cNvSpPr/>
          <p:nvPr/>
        </p:nvSpPr>
        <p:spPr>
          <a:xfrm rot="-2051113">
            <a:off x="12060678" y="8846552"/>
            <a:ext cx="2456646" cy="1210456"/>
          </a:xfrm>
          <a:custGeom>
            <a:avLst/>
            <a:gdLst/>
            <a:ahLst/>
            <a:cxnLst/>
            <a:rect l="l" t="t" r="r" b="b"/>
            <a:pathLst>
              <a:path w="2456646" h="1210456">
                <a:moveTo>
                  <a:pt x="0" y="0"/>
                </a:moveTo>
                <a:lnTo>
                  <a:pt x="2456646" y="0"/>
                </a:lnTo>
                <a:lnTo>
                  <a:pt x="2456646" y="1210456"/>
                </a:lnTo>
                <a:lnTo>
                  <a:pt x="0" y="1210456"/>
                </a:lnTo>
                <a:lnTo>
                  <a:pt x="0" y="0"/>
                </a:lnTo>
                <a:close/>
              </a:path>
            </a:pathLst>
          </a:custGeom>
          <a:blipFill>
            <a:blip r:embed="rId13">
              <a:alphaModFix amt="60000"/>
              <a:extLst>
                <a:ext uri="{96DAC541-7B7A-43D3-8B79-37D633B846F1}">
                  <asvg:svgBlip xmlns:asvg="http://schemas.microsoft.com/office/drawing/2016/SVG/main" r:embed="rId14"/>
                </a:ext>
              </a:extLst>
            </a:blip>
            <a:stretch>
              <a:fillRect/>
            </a:stretch>
          </a:blipFill>
          <a:ln cap="sq">
            <a:noFill/>
            <a:prstDash val="solid"/>
            <a:miter/>
          </a:ln>
        </p:spPr>
      </p:sp>
      <p:sp>
        <p:nvSpPr>
          <p:cNvPr id="18" name="TextBox 18"/>
          <p:cNvSpPr txBox="1"/>
          <p:nvPr/>
        </p:nvSpPr>
        <p:spPr>
          <a:xfrm>
            <a:off x="7227647" y="376777"/>
            <a:ext cx="4417318" cy="762000"/>
          </a:xfrm>
          <a:prstGeom prst="rect">
            <a:avLst/>
          </a:prstGeom>
        </p:spPr>
        <p:txBody>
          <a:bodyPr lIns="0" tIns="0" rIns="0" bIns="0" rtlCol="0" anchor="t">
            <a:spAutoFit/>
          </a:bodyPr>
          <a:lstStyle/>
          <a:p>
            <a:pPr algn="ctr">
              <a:lnSpc>
                <a:spcPts val="5999"/>
              </a:lnSpc>
              <a:spcBef>
                <a:spcPct val="0"/>
              </a:spcBef>
            </a:pPr>
            <a:r>
              <a:rPr lang="en-US" sz="4999">
                <a:solidFill>
                  <a:srgbClr val="000000"/>
                </a:solidFill>
                <a:latin typeface="Bobby Jones Soft"/>
                <a:ea typeface="Bobby Jones Soft"/>
                <a:cs typeface="Bobby Jones Soft"/>
                <a:sym typeface="Bobby Jones Soft"/>
              </a:rPr>
              <a:t>GAP IN RESEARCH</a:t>
            </a:r>
          </a:p>
        </p:txBody>
      </p:sp>
      <p:sp>
        <p:nvSpPr>
          <p:cNvPr id="19" name="TextBox 19"/>
          <p:cNvSpPr txBox="1"/>
          <p:nvPr/>
        </p:nvSpPr>
        <p:spPr>
          <a:xfrm>
            <a:off x="12870382" y="376777"/>
            <a:ext cx="3705523" cy="762000"/>
          </a:xfrm>
          <a:prstGeom prst="rect">
            <a:avLst/>
          </a:prstGeom>
        </p:spPr>
        <p:txBody>
          <a:bodyPr lIns="0" tIns="0" rIns="0" bIns="0" rtlCol="0" anchor="t">
            <a:spAutoFit/>
          </a:bodyPr>
          <a:lstStyle/>
          <a:p>
            <a:pPr algn="ctr">
              <a:lnSpc>
                <a:spcPts val="5999"/>
              </a:lnSpc>
              <a:spcBef>
                <a:spcPct val="0"/>
              </a:spcBef>
            </a:pPr>
            <a:r>
              <a:rPr lang="en-US" sz="4999">
                <a:solidFill>
                  <a:srgbClr val="000000"/>
                </a:solidFill>
                <a:latin typeface="Bobby Jones Soft"/>
                <a:ea typeface="Bobby Jones Soft"/>
                <a:cs typeface="Bobby Jones Soft"/>
                <a:sym typeface="Bobby Jones Soft"/>
              </a:rPr>
              <a:t>Research Aim</a:t>
            </a:r>
          </a:p>
        </p:txBody>
      </p:sp>
      <p:sp>
        <p:nvSpPr>
          <p:cNvPr id="20" name="AutoShape 20"/>
          <p:cNvSpPr/>
          <p:nvPr/>
        </p:nvSpPr>
        <p:spPr>
          <a:xfrm>
            <a:off x="6591300" y="1547051"/>
            <a:ext cx="38100" cy="8687023"/>
          </a:xfrm>
          <a:prstGeom prst="line">
            <a:avLst/>
          </a:prstGeom>
          <a:ln w="76200" cap="flat">
            <a:solidFill>
              <a:srgbClr val="000000"/>
            </a:solidFill>
            <a:prstDash val="lgDash"/>
            <a:headEnd type="none" w="sm" len="sm"/>
            <a:tailEnd type="none" w="sm" len="sm"/>
          </a:ln>
        </p:spPr>
      </p:sp>
      <p:sp>
        <p:nvSpPr>
          <p:cNvPr id="21" name="AutoShape 21"/>
          <p:cNvSpPr/>
          <p:nvPr/>
        </p:nvSpPr>
        <p:spPr>
          <a:xfrm>
            <a:off x="12132345" y="1486067"/>
            <a:ext cx="38100" cy="8687023"/>
          </a:xfrm>
          <a:prstGeom prst="line">
            <a:avLst/>
          </a:prstGeom>
          <a:ln w="76200" cap="flat">
            <a:solidFill>
              <a:srgbClr val="000000"/>
            </a:solidFill>
            <a:prstDash val="lgDash"/>
            <a:headEnd type="none" w="sm" len="sm"/>
            <a:tailEnd type="none" w="sm" len="sm"/>
          </a:ln>
        </p:spPr>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D0A4"/>
        </a:solidFill>
        <a:effectLst/>
      </p:bgPr>
    </p:bg>
    <p:spTree>
      <p:nvGrpSpPr>
        <p:cNvPr id="1" name=""/>
        <p:cNvGrpSpPr/>
        <p:nvPr/>
      </p:nvGrpSpPr>
      <p:grpSpPr>
        <a:xfrm>
          <a:off x="0" y="0"/>
          <a:ext cx="0" cy="0"/>
          <a:chOff x="0" y="0"/>
          <a:chExt cx="0" cy="0"/>
        </a:xfrm>
      </p:grpSpPr>
      <p:sp>
        <p:nvSpPr>
          <p:cNvPr id="2" name="Freeform 2"/>
          <p:cNvSpPr/>
          <p:nvPr/>
        </p:nvSpPr>
        <p:spPr>
          <a:xfrm rot="3822479">
            <a:off x="12817907" y="1332562"/>
            <a:ext cx="10709775" cy="3271349"/>
          </a:xfrm>
          <a:custGeom>
            <a:avLst/>
            <a:gdLst/>
            <a:ahLst/>
            <a:cxnLst/>
            <a:rect l="l" t="t" r="r" b="b"/>
            <a:pathLst>
              <a:path w="10709775" h="3271349">
                <a:moveTo>
                  <a:pt x="0" y="0"/>
                </a:moveTo>
                <a:lnTo>
                  <a:pt x="10709775" y="0"/>
                </a:lnTo>
                <a:lnTo>
                  <a:pt x="10709775" y="3271350"/>
                </a:lnTo>
                <a:lnTo>
                  <a:pt x="0" y="327135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9263193">
            <a:off x="-1877549" y="7925957"/>
            <a:ext cx="9433900" cy="1399889"/>
          </a:xfrm>
          <a:custGeom>
            <a:avLst/>
            <a:gdLst/>
            <a:ahLst/>
            <a:cxnLst/>
            <a:rect l="l" t="t" r="r" b="b"/>
            <a:pathLst>
              <a:path w="9433900" h="1399889">
                <a:moveTo>
                  <a:pt x="0" y="0"/>
                </a:moveTo>
                <a:lnTo>
                  <a:pt x="9433900" y="0"/>
                </a:lnTo>
                <a:lnTo>
                  <a:pt x="9433900" y="1399889"/>
                </a:lnTo>
                <a:lnTo>
                  <a:pt x="0" y="1399889"/>
                </a:lnTo>
                <a:lnTo>
                  <a:pt x="0" y="0"/>
                </a:lnTo>
                <a:close/>
              </a:path>
            </a:pathLst>
          </a:custGeom>
          <a:blipFill>
            <a:blip r:embed="rId4"/>
            <a:stretch>
              <a:fillRect l="-28173" r="-43871"/>
            </a:stretch>
          </a:blipFill>
        </p:spPr>
      </p:sp>
      <p:sp>
        <p:nvSpPr>
          <p:cNvPr id="4" name="Freeform 4"/>
          <p:cNvSpPr/>
          <p:nvPr/>
        </p:nvSpPr>
        <p:spPr>
          <a:xfrm rot="1628515">
            <a:off x="-1875843" y="8051309"/>
            <a:ext cx="7590270" cy="4212600"/>
          </a:xfrm>
          <a:custGeom>
            <a:avLst/>
            <a:gdLst/>
            <a:ahLst/>
            <a:cxnLst/>
            <a:rect l="l" t="t" r="r" b="b"/>
            <a:pathLst>
              <a:path w="7590270" h="4212600">
                <a:moveTo>
                  <a:pt x="0" y="0"/>
                </a:moveTo>
                <a:lnTo>
                  <a:pt x="7590270" y="0"/>
                </a:lnTo>
                <a:lnTo>
                  <a:pt x="7590270" y="4212600"/>
                </a:lnTo>
                <a:lnTo>
                  <a:pt x="0" y="42126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230994">
            <a:off x="-313738" y="2643879"/>
            <a:ext cx="1895524" cy="1326866"/>
          </a:xfrm>
          <a:custGeom>
            <a:avLst/>
            <a:gdLst/>
            <a:ahLst/>
            <a:cxnLst/>
            <a:rect l="l" t="t" r="r" b="b"/>
            <a:pathLst>
              <a:path w="1895524" h="1326866">
                <a:moveTo>
                  <a:pt x="0" y="0"/>
                </a:moveTo>
                <a:lnTo>
                  <a:pt x="1895523" y="0"/>
                </a:lnTo>
                <a:lnTo>
                  <a:pt x="1895523" y="1326866"/>
                </a:lnTo>
                <a:lnTo>
                  <a:pt x="0" y="132686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928154" y="222232"/>
            <a:ext cx="15978847" cy="9818380"/>
          </a:xfrm>
          <a:custGeom>
            <a:avLst/>
            <a:gdLst/>
            <a:ahLst/>
            <a:cxnLst/>
            <a:rect l="l" t="t" r="r" b="b"/>
            <a:pathLst>
              <a:path w="16230600" h="8228661">
                <a:moveTo>
                  <a:pt x="0" y="0"/>
                </a:moveTo>
                <a:lnTo>
                  <a:pt x="16230600" y="0"/>
                </a:lnTo>
                <a:lnTo>
                  <a:pt x="16230600" y="8228660"/>
                </a:lnTo>
                <a:lnTo>
                  <a:pt x="0" y="8228660"/>
                </a:lnTo>
                <a:lnTo>
                  <a:pt x="0" y="0"/>
                </a:lnTo>
                <a:close/>
              </a:path>
            </a:pathLst>
          </a:custGeom>
          <a:blipFill>
            <a:blip r:embed="rId9">
              <a:extLst>
                <a:ext uri="{96DAC541-7B7A-43D3-8B79-37D633B846F1}">
                  <asvg:svgBlip xmlns:asvg="http://schemas.microsoft.com/office/drawing/2016/SVG/main" r:embed="rId10"/>
                </a:ext>
              </a:extLst>
            </a:blip>
            <a:stretch>
              <a:fillRect l="-9147" t="-28380" r="-8749" b="-96553"/>
            </a:stretch>
          </a:blipFill>
          <a:ln cap="sq">
            <a:noFill/>
            <a:prstDash val="solid"/>
            <a:miter/>
          </a:ln>
        </p:spPr>
        <p:txBody>
          <a:bodyPr/>
          <a:lstStyle/>
          <a:p>
            <a:endParaRPr lang="en-PK" dirty="0"/>
          </a:p>
        </p:txBody>
      </p:sp>
      <p:sp>
        <p:nvSpPr>
          <p:cNvPr id="7" name="Freeform 7"/>
          <p:cNvSpPr/>
          <p:nvPr/>
        </p:nvSpPr>
        <p:spPr>
          <a:xfrm rot="-8029901">
            <a:off x="17821537" y="2071968"/>
            <a:ext cx="10709775" cy="3271349"/>
          </a:xfrm>
          <a:custGeom>
            <a:avLst/>
            <a:gdLst/>
            <a:ahLst/>
            <a:cxnLst/>
            <a:rect l="l" t="t" r="r" b="b"/>
            <a:pathLst>
              <a:path w="10709775" h="3271349">
                <a:moveTo>
                  <a:pt x="0" y="0"/>
                </a:moveTo>
                <a:lnTo>
                  <a:pt x="10709775" y="0"/>
                </a:lnTo>
                <a:lnTo>
                  <a:pt x="10709775" y="3271349"/>
                </a:lnTo>
                <a:lnTo>
                  <a:pt x="0" y="3271349"/>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1" name="TextBox 11"/>
          <p:cNvSpPr txBox="1"/>
          <p:nvPr/>
        </p:nvSpPr>
        <p:spPr>
          <a:xfrm>
            <a:off x="2156714" y="1936804"/>
            <a:ext cx="13910572" cy="6702156"/>
          </a:xfrm>
          <a:prstGeom prst="rect">
            <a:avLst/>
          </a:prstGeom>
        </p:spPr>
        <p:txBody>
          <a:bodyPr wrap="square" lIns="0" tIns="0" rIns="0" bIns="0" rtlCol="0" anchor="t">
            <a:spAutoFit/>
          </a:bodyPr>
          <a:lstStyle/>
          <a:p>
            <a:pPr marL="0" lvl="0" indent="0" algn="l">
              <a:lnSpc>
                <a:spcPts val="3957"/>
              </a:lnSpc>
              <a:spcBef>
                <a:spcPct val="0"/>
              </a:spcBef>
            </a:pPr>
            <a:r>
              <a:rPr lang="en-US" sz="4400" b="1" dirty="0">
                <a:solidFill>
                  <a:srgbClr val="000001"/>
                </a:solidFill>
                <a:latin typeface="Coco Gothic Bold"/>
                <a:ea typeface="Coco Gothic Bold"/>
                <a:cs typeface="Coco Gothic Bold"/>
                <a:sym typeface="Coco Gothic Bold"/>
              </a:rPr>
              <a:t>This study models how tiny droplets</a:t>
            </a:r>
          </a:p>
          <a:p>
            <a:pPr marL="0" lvl="0" indent="0" algn="l">
              <a:lnSpc>
                <a:spcPts val="3957"/>
              </a:lnSpc>
              <a:spcBef>
                <a:spcPct val="0"/>
              </a:spcBef>
            </a:pPr>
            <a:r>
              <a:rPr lang="en-US" sz="4400" b="1" dirty="0">
                <a:solidFill>
                  <a:srgbClr val="000001"/>
                </a:solidFill>
                <a:latin typeface="Coco Gothic Bold"/>
                <a:ea typeface="Coco Gothic Bold"/>
                <a:cs typeface="Coco Gothic Bold"/>
                <a:sym typeface="Coco Gothic Bold"/>
              </a:rPr>
              <a:t>, move through the air using a </a:t>
            </a:r>
          </a:p>
          <a:p>
            <a:pPr marL="0" lvl="0" indent="0" algn="l">
              <a:lnSpc>
                <a:spcPts val="3957"/>
              </a:lnSpc>
              <a:spcBef>
                <a:spcPct val="0"/>
              </a:spcBef>
            </a:pPr>
            <a:r>
              <a:rPr lang="en-US" sz="4400" b="1" dirty="0">
                <a:solidFill>
                  <a:srgbClr val="FF0000"/>
                </a:solidFill>
                <a:latin typeface="Coco Gothic Bold"/>
                <a:ea typeface="Coco Gothic Bold"/>
                <a:cs typeface="Coco Gothic Bold"/>
                <a:sym typeface="Coco Gothic Bold"/>
              </a:rPr>
              <a:t>Navier-Stokes solver. </a:t>
            </a:r>
            <a:r>
              <a:rPr lang="en-US" sz="4400" b="1" dirty="0">
                <a:solidFill>
                  <a:srgbClr val="000001"/>
                </a:solidFill>
                <a:latin typeface="Coco Gothic Bold"/>
                <a:ea typeface="Coco Gothic Bold"/>
                <a:cs typeface="Coco Gothic Bold"/>
                <a:sym typeface="Coco Gothic Bold"/>
              </a:rPr>
              <a:t>It combines </a:t>
            </a:r>
          </a:p>
          <a:p>
            <a:pPr marL="0" lvl="0" indent="0" algn="l">
              <a:lnSpc>
                <a:spcPts val="3957"/>
              </a:lnSpc>
              <a:spcBef>
                <a:spcPct val="0"/>
              </a:spcBef>
            </a:pPr>
            <a:r>
              <a:rPr lang="en-US" sz="4400" b="1" dirty="0">
                <a:solidFill>
                  <a:srgbClr val="000001"/>
                </a:solidFill>
                <a:latin typeface="Coco Gothic Bold"/>
                <a:ea typeface="Coco Gothic Bold"/>
                <a:cs typeface="Coco Gothic Bold"/>
                <a:sym typeface="Coco Gothic Bold"/>
              </a:rPr>
              <a:t>two methods: </a:t>
            </a:r>
            <a:r>
              <a:rPr lang="en-US" sz="4400" b="1" dirty="0">
                <a:solidFill>
                  <a:srgbClr val="FF0000"/>
                </a:solidFill>
                <a:latin typeface="Coco Gothic Bold"/>
                <a:ea typeface="Coco Gothic Bold"/>
                <a:cs typeface="Coco Gothic Bold"/>
                <a:sym typeface="Coco Gothic Bold"/>
              </a:rPr>
              <a:t>Eulerian</a:t>
            </a:r>
            <a:r>
              <a:rPr lang="en-US" sz="4400" b="1" dirty="0">
                <a:solidFill>
                  <a:srgbClr val="000001"/>
                </a:solidFill>
                <a:latin typeface="Coco Gothic Bold"/>
                <a:ea typeface="Coco Gothic Bold"/>
                <a:cs typeface="Coco Gothic Bold"/>
                <a:sym typeface="Coco Gothic Bold"/>
              </a:rPr>
              <a:t> to describe </a:t>
            </a:r>
          </a:p>
          <a:p>
            <a:pPr marL="0" lvl="0" indent="0" algn="l">
              <a:lnSpc>
                <a:spcPts val="3957"/>
              </a:lnSpc>
              <a:spcBef>
                <a:spcPct val="0"/>
              </a:spcBef>
            </a:pPr>
            <a:r>
              <a:rPr lang="en-US" sz="4400" b="1" dirty="0">
                <a:solidFill>
                  <a:srgbClr val="000001"/>
                </a:solidFill>
                <a:latin typeface="Coco Gothic Bold"/>
                <a:ea typeface="Coco Gothic Bold"/>
                <a:cs typeface="Coco Gothic Bold"/>
                <a:sym typeface="Coco Gothic Bold"/>
              </a:rPr>
              <a:t>how the air moves and </a:t>
            </a:r>
            <a:r>
              <a:rPr lang="en-US" sz="4400" b="1" dirty="0" err="1">
                <a:solidFill>
                  <a:srgbClr val="FF0000"/>
                </a:solidFill>
                <a:latin typeface="Coco Gothic Bold"/>
                <a:ea typeface="Coco Gothic Bold"/>
                <a:cs typeface="Coco Gothic Bold"/>
                <a:sym typeface="Coco Gothic Bold"/>
              </a:rPr>
              <a:t>Lagrangian</a:t>
            </a:r>
            <a:endParaRPr lang="en-US" sz="4400" b="1" dirty="0">
              <a:solidFill>
                <a:srgbClr val="FF0000"/>
              </a:solidFill>
              <a:latin typeface="Coco Gothic Bold"/>
              <a:ea typeface="Coco Gothic Bold"/>
              <a:cs typeface="Coco Gothic Bold"/>
              <a:sym typeface="Coco Gothic Bold"/>
            </a:endParaRPr>
          </a:p>
          <a:p>
            <a:pPr marL="0" lvl="0" indent="0" algn="l">
              <a:lnSpc>
                <a:spcPts val="3957"/>
              </a:lnSpc>
              <a:spcBef>
                <a:spcPct val="0"/>
              </a:spcBef>
            </a:pPr>
            <a:r>
              <a:rPr lang="en-US" sz="4400" b="1" dirty="0">
                <a:solidFill>
                  <a:srgbClr val="000001"/>
                </a:solidFill>
                <a:latin typeface="Coco Gothic Bold"/>
                <a:ea typeface="Coco Gothic Bold"/>
                <a:cs typeface="Coco Gothic Bold"/>
                <a:sym typeface="Coco Gothic Bold"/>
              </a:rPr>
              <a:t>to track the motion of individual </a:t>
            </a:r>
          </a:p>
          <a:p>
            <a:pPr marL="0" lvl="0" indent="0" algn="l">
              <a:lnSpc>
                <a:spcPts val="3957"/>
              </a:lnSpc>
              <a:spcBef>
                <a:spcPct val="0"/>
              </a:spcBef>
            </a:pPr>
            <a:r>
              <a:rPr lang="en-US" sz="4400" b="1" dirty="0">
                <a:solidFill>
                  <a:srgbClr val="000001"/>
                </a:solidFill>
                <a:latin typeface="Coco Gothic Bold"/>
                <a:ea typeface="Coco Gothic Bold"/>
                <a:cs typeface="Coco Gothic Bold"/>
                <a:sym typeface="Coco Gothic Bold"/>
              </a:rPr>
              <a:t>droplets. The main equations solved are for the conservation of mass, momentum, energy, and species. These equations ensure that the air and droplets are behaving according to physics. The key variables are density (𝜌), velocity (𝑢ᵢ), pressure (P), and energy (e).</a:t>
            </a:r>
          </a:p>
          <a:p>
            <a:pPr marL="0" lvl="0" indent="0" algn="l">
              <a:lnSpc>
                <a:spcPts val="3957"/>
              </a:lnSpc>
              <a:spcBef>
                <a:spcPct val="0"/>
              </a:spcBef>
            </a:pPr>
            <a:r>
              <a:rPr lang="en-US" sz="4400" b="1" dirty="0">
                <a:solidFill>
                  <a:srgbClr val="000001"/>
                </a:solidFill>
                <a:latin typeface="Coco Gothic Bold"/>
                <a:ea typeface="Coco Gothic Bold"/>
                <a:cs typeface="Coco Gothic Bold"/>
                <a:sym typeface="Coco Gothic Bold"/>
              </a:rPr>
              <a:t> </a:t>
            </a:r>
          </a:p>
        </p:txBody>
      </p:sp>
      <p:sp>
        <p:nvSpPr>
          <p:cNvPr id="12" name="TextBox 12"/>
          <p:cNvSpPr txBox="1"/>
          <p:nvPr/>
        </p:nvSpPr>
        <p:spPr>
          <a:xfrm>
            <a:off x="3098726" y="665613"/>
            <a:ext cx="7676776" cy="744371"/>
          </a:xfrm>
          <a:prstGeom prst="rect">
            <a:avLst/>
          </a:prstGeom>
        </p:spPr>
        <p:txBody>
          <a:bodyPr wrap="square" lIns="0" tIns="0" rIns="0" bIns="0" rtlCol="0" anchor="t">
            <a:spAutoFit/>
          </a:bodyPr>
          <a:lstStyle/>
          <a:p>
            <a:pPr marL="0" lvl="0" indent="0" algn="l">
              <a:lnSpc>
                <a:spcPts val="5719"/>
              </a:lnSpc>
              <a:spcBef>
                <a:spcPct val="0"/>
              </a:spcBef>
            </a:pPr>
            <a:r>
              <a:rPr lang="en-US" sz="5199" spc="-51" dirty="0">
                <a:solidFill>
                  <a:srgbClr val="000001"/>
                </a:solidFill>
                <a:latin typeface="Bobby Jones Soft"/>
                <a:ea typeface="Bobby Jones Soft"/>
                <a:cs typeface="Bobby Jones Soft"/>
                <a:sym typeface="Bobby Jones Soft"/>
              </a:rPr>
              <a:t>2.1 governing equations</a:t>
            </a:r>
          </a:p>
        </p:txBody>
      </p:sp>
      <p:sp>
        <p:nvSpPr>
          <p:cNvPr id="13" name="Freeform 13"/>
          <p:cNvSpPr/>
          <p:nvPr/>
        </p:nvSpPr>
        <p:spPr>
          <a:xfrm rot="-6312220">
            <a:off x="13962721" y="8585578"/>
            <a:ext cx="1251074" cy="1387280"/>
          </a:xfrm>
          <a:custGeom>
            <a:avLst/>
            <a:gdLst/>
            <a:ahLst/>
            <a:cxnLst/>
            <a:rect l="l" t="t" r="r" b="b"/>
            <a:pathLst>
              <a:path w="1251074" h="1387280">
                <a:moveTo>
                  <a:pt x="0" y="0"/>
                </a:moveTo>
                <a:lnTo>
                  <a:pt x="1251075" y="0"/>
                </a:lnTo>
                <a:lnTo>
                  <a:pt x="1251075" y="1387280"/>
                </a:lnTo>
                <a:lnTo>
                  <a:pt x="0" y="1387280"/>
                </a:lnTo>
                <a:lnTo>
                  <a:pt x="0" y="0"/>
                </a:lnTo>
                <a:close/>
              </a:path>
            </a:pathLst>
          </a:custGeom>
          <a:blipFill>
            <a:blip r:embed="rId13">
              <a:alphaModFix amt="70000"/>
              <a:extLst>
                <a:ext uri="{96DAC541-7B7A-43D3-8B79-37D633B846F1}">
                  <asvg:svgBlip xmlns:asvg="http://schemas.microsoft.com/office/drawing/2016/SVG/main" r:embed="rId14"/>
                </a:ext>
              </a:extLst>
            </a:blip>
            <a:stretch>
              <a:fillRect/>
            </a:stretch>
          </a:blipFill>
          <a:ln cap="sq">
            <a:noFill/>
            <a:prstDash val="solid"/>
            <a:miter/>
          </a:ln>
        </p:spPr>
      </p:sp>
      <p:grpSp>
        <p:nvGrpSpPr>
          <p:cNvPr id="14" name="Group 14"/>
          <p:cNvGrpSpPr/>
          <p:nvPr/>
        </p:nvGrpSpPr>
        <p:grpSpPr>
          <a:xfrm>
            <a:off x="2416536" y="807561"/>
            <a:ext cx="247650" cy="24765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p:spPr>
        </p:sp>
        <p:sp>
          <p:nvSpPr>
            <p:cNvPr id="16" name="TextBox 16"/>
            <p:cNvSpPr txBox="1"/>
            <p:nvPr/>
          </p:nvSpPr>
          <p:spPr>
            <a:xfrm>
              <a:off x="76200" y="57150"/>
              <a:ext cx="660400" cy="679450"/>
            </a:xfrm>
            <a:prstGeom prst="rect">
              <a:avLst/>
            </a:prstGeom>
          </p:spPr>
          <p:txBody>
            <a:bodyPr lIns="50800" tIns="50800" rIns="50800" bIns="50800" rtlCol="0" anchor="ctr"/>
            <a:lstStyle/>
            <a:p>
              <a:pPr algn="ctr">
                <a:lnSpc>
                  <a:spcPts val="3120"/>
                </a:lnSpc>
              </a:pPr>
              <a:endParaRPr/>
            </a:p>
          </p:txBody>
        </p:sp>
      </p:grpSp>
      <p:sp>
        <p:nvSpPr>
          <p:cNvPr id="17" name="AutoShape 17"/>
          <p:cNvSpPr/>
          <p:nvPr/>
        </p:nvSpPr>
        <p:spPr>
          <a:xfrm flipH="1">
            <a:off x="2608321" y="171176"/>
            <a:ext cx="518316" cy="636385"/>
          </a:xfrm>
          <a:prstGeom prst="line">
            <a:avLst/>
          </a:prstGeom>
          <a:ln w="19050" cap="flat">
            <a:solidFill>
              <a:srgbClr val="000001"/>
            </a:solidFill>
            <a:prstDash val="solid"/>
            <a:headEnd type="none" w="sm" len="sm"/>
            <a:tailEnd type="none" w="sm" len="sm"/>
          </a:ln>
        </p:spPr>
      </p:sp>
      <p:sp>
        <p:nvSpPr>
          <p:cNvPr id="18" name="TextBox 17">
            <a:extLst>
              <a:ext uri="{FF2B5EF4-FFF2-40B4-BE49-F238E27FC236}">
                <a16:creationId xmlns:a16="http://schemas.microsoft.com/office/drawing/2014/main" id="{9A2B226A-866D-4845-9E49-1B7E4A0F193C}"/>
              </a:ext>
            </a:extLst>
          </p:cNvPr>
          <p:cNvSpPr txBox="1"/>
          <p:nvPr/>
        </p:nvSpPr>
        <p:spPr>
          <a:xfrm>
            <a:off x="891245" y="396216"/>
            <a:ext cx="1036909" cy="9571851"/>
          </a:xfrm>
          <a:prstGeom prst="rect">
            <a:avLst/>
          </a:prstGeom>
          <a:solidFill>
            <a:srgbClr val="F2D0A4"/>
          </a:solidFill>
        </p:spPr>
        <p:txBody>
          <a:bodyPr wrap="square" rtlCol="0">
            <a:spAutoFit/>
          </a:bodyPr>
          <a:lstStyle/>
          <a:p>
            <a:r>
              <a:rPr lang="en-US" sz="8800" dirty="0">
                <a:latin typeface="Bobby Jones Soft" panose="020B0604020202020204" charset="0"/>
              </a:rPr>
              <a:t>METHODS</a:t>
            </a:r>
            <a:endParaRPr lang="en-PK" sz="9600" dirty="0">
              <a:latin typeface="Bobby Jones Soft" panose="020B0604020202020204" charset="0"/>
            </a:endParaRPr>
          </a:p>
        </p:txBody>
      </p:sp>
      <p:pic>
        <p:nvPicPr>
          <p:cNvPr id="20" name="Picture 19">
            <a:extLst>
              <a:ext uri="{FF2B5EF4-FFF2-40B4-BE49-F238E27FC236}">
                <a16:creationId xmlns:a16="http://schemas.microsoft.com/office/drawing/2014/main" id="{0F980390-94ED-449C-BEC3-50DE0CC56727}"/>
              </a:ext>
            </a:extLst>
          </p:cNvPr>
          <p:cNvPicPr>
            <a:picLocks noChangeAspect="1"/>
          </p:cNvPicPr>
          <p:nvPr/>
        </p:nvPicPr>
        <p:blipFill rotWithShape="1">
          <a:blip r:embed="rId15">
            <a:extLst>
              <a:ext uri="{28A0092B-C50C-407E-A947-70E740481C1C}">
                <a14:useLocalDpi xmlns:a14="http://schemas.microsoft.com/office/drawing/2010/main" val="0"/>
              </a:ext>
            </a:extLst>
          </a:blip>
          <a:srcRect l="12505"/>
          <a:stretch/>
        </p:blipFill>
        <p:spPr>
          <a:xfrm>
            <a:off x="11979391" y="1648040"/>
            <a:ext cx="5417364" cy="3194730"/>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D0A4"/>
        </a:solidFill>
        <a:effectLst/>
      </p:bgPr>
    </p:bg>
    <p:spTree>
      <p:nvGrpSpPr>
        <p:cNvPr id="1" name=""/>
        <p:cNvGrpSpPr/>
        <p:nvPr/>
      </p:nvGrpSpPr>
      <p:grpSpPr>
        <a:xfrm>
          <a:off x="0" y="0"/>
          <a:ext cx="0" cy="0"/>
          <a:chOff x="0" y="0"/>
          <a:chExt cx="0" cy="0"/>
        </a:xfrm>
      </p:grpSpPr>
      <p:sp>
        <p:nvSpPr>
          <p:cNvPr id="2" name="Freeform 2"/>
          <p:cNvSpPr/>
          <p:nvPr/>
        </p:nvSpPr>
        <p:spPr>
          <a:xfrm rot="3822479">
            <a:off x="12817907" y="1332562"/>
            <a:ext cx="10709775" cy="3271349"/>
          </a:xfrm>
          <a:custGeom>
            <a:avLst/>
            <a:gdLst/>
            <a:ahLst/>
            <a:cxnLst/>
            <a:rect l="l" t="t" r="r" b="b"/>
            <a:pathLst>
              <a:path w="10709775" h="3271349">
                <a:moveTo>
                  <a:pt x="0" y="0"/>
                </a:moveTo>
                <a:lnTo>
                  <a:pt x="10709775" y="0"/>
                </a:lnTo>
                <a:lnTo>
                  <a:pt x="10709775" y="3271350"/>
                </a:lnTo>
                <a:lnTo>
                  <a:pt x="0" y="327135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9263193">
            <a:off x="-1877549" y="7925957"/>
            <a:ext cx="9433900" cy="1399889"/>
          </a:xfrm>
          <a:custGeom>
            <a:avLst/>
            <a:gdLst/>
            <a:ahLst/>
            <a:cxnLst/>
            <a:rect l="l" t="t" r="r" b="b"/>
            <a:pathLst>
              <a:path w="9433900" h="1399889">
                <a:moveTo>
                  <a:pt x="0" y="0"/>
                </a:moveTo>
                <a:lnTo>
                  <a:pt x="9433900" y="0"/>
                </a:lnTo>
                <a:lnTo>
                  <a:pt x="9433900" y="1399889"/>
                </a:lnTo>
                <a:lnTo>
                  <a:pt x="0" y="1399889"/>
                </a:lnTo>
                <a:lnTo>
                  <a:pt x="0" y="0"/>
                </a:lnTo>
                <a:close/>
              </a:path>
            </a:pathLst>
          </a:custGeom>
          <a:blipFill>
            <a:blip r:embed="rId4"/>
            <a:stretch>
              <a:fillRect l="-28173" r="-43871"/>
            </a:stretch>
          </a:blipFill>
        </p:spPr>
      </p:sp>
      <p:sp>
        <p:nvSpPr>
          <p:cNvPr id="4" name="Freeform 4"/>
          <p:cNvSpPr/>
          <p:nvPr/>
        </p:nvSpPr>
        <p:spPr>
          <a:xfrm rot="1628515">
            <a:off x="-1875843" y="8051309"/>
            <a:ext cx="7590270" cy="4212600"/>
          </a:xfrm>
          <a:custGeom>
            <a:avLst/>
            <a:gdLst/>
            <a:ahLst/>
            <a:cxnLst/>
            <a:rect l="l" t="t" r="r" b="b"/>
            <a:pathLst>
              <a:path w="7590270" h="4212600">
                <a:moveTo>
                  <a:pt x="0" y="0"/>
                </a:moveTo>
                <a:lnTo>
                  <a:pt x="7590270" y="0"/>
                </a:lnTo>
                <a:lnTo>
                  <a:pt x="7590270" y="4212600"/>
                </a:lnTo>
                <a:lnTo>
                  <a:pt x="0" y="42126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230994">
            <a:off x="-313738" y="2643879"/>
            <a:ext cx="1895524" cy="1326866"/>
          </a:xfrm>
          <a:custGeom>
            <a:avLst/>
            <a:gdLst/>
            <a:ahLst/>
            <a:cxnLst/>
            <a:rect l="l" t="t" r="r" b="b"/>
            <a:pathLst>
              <a:path w="1895524" h="1326866">
                <a:moveTo>
                  <a:pt x="0" y="0"/>
                </a:moveTo>
                <a:lnTo>
                  <a:pt x="1895523" y="0"/>
                </a:lnTo>
                <a:lnTo>
                  <a:pt x="1895523" y="1326866"/>
                </a:lnTo>
                <a:lnTo>
                  <a:pt x="0" y="132686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928154" y="222232"/>
            <a:ext cx="15978847" cy="9818380"/>
          </a:xfrm>
          <a:custGeom>
            <a:avLst/>
            <a:gdLst/>
            <a:ahLst/>
            <a:cxnLst/>
            <a:rect l="l" t="t" r="r" b="b"/>
            <a:pathLst>
              <a:path w="16230600" h="8228661">
                <a:moveTo>
                  <a:pt x="0" y="0"/>
                </a:moveTo>
                <a:lnTo>
                  <a:pt x="16230600" y="0"/>
                </a:lnTo>
                <a:lnTo>
                  <a:pt x="16230600" y="8228660"/>
                </a:lnTo>
                <a:lnTo>
                  <a:pt x="0" y="8228660"/>
                </a:lnTo>
                <a:lnTo>
                  <a:pt x="0" y="0"/>
                </a:lnTo>
                <a:close/>
              </a:path>
            </a:pathLst>
          </a:custGeom>
          <a:blipFill>
            <a:blip r:embed="rId9">
              <a:extLst>
                <a:ext uri="{96DAC541-7B7A-43D3-8B79-37D633B846F1}">
                  <asvg:svgBlip xmlns:asvg="http://schemas.microsoft.com/office/drawing/2016/SVG/main" r:embed="rId10"/>
                </a:ext>
              </a:extLst>
            </a:blip>
            <a:stretch>
              <a:fillRect l="-9147" t="-28380" r="-8749" b="-96553"/>
            </a:stretch>
          </a:blipFill>
          <a:ln cap="sq">
            <a:noFill/>
            <a:prstDash val="solid"/>
            <a:miter/>
          </a:ln>
        </p:spPr>
        <p:txBody>
          <a:bodyPr/>
          <a:lstStyle/>
          <a:p>
            <a:endParaRPr lang="en-PK" dirty="0"/>
          </a:p>
        </p:txBody>
      </p:sp>
      <p:sp>
        <p:nvSpPr>
          <p:cNvPr id="7" name="Freeform 7"/>
          <p:cNvSpPr/>
          <p:nvPr/>
        </p:nvSpPr>
        <p:spPr>
          <a:xfrm rot="-8029901">
            <a:off x="17821537" y="2071968"/>
            <a:ext cx="10709775" cy="3271349"/>
          </a:xfrm>
          <a:custGeom>
            <a:avLst/>
            <a:gdLst/>
            <a:ahLst/>
            <a:cxnLst/>
            <a:rect l="l" t="t" r="r" b="b"/>
            <a:pathLst>
              <a:path w="10709775" h="3271349">
                <a:moveTo>
                  <a:pt x="0" y="0"/>
                </a:moveTo>
                <a:lnTo>
                  <a:pt x="10709775" y="0"/>
                </a:lnTo>
                <a:lnTo>
                  <a:pt x="10709775" y="3271349"/>
                </a:lnTo>
                <a:lnTo>
                  <a:pt x="0" y="3271349"/>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1" name="TextBox 11"/>
          <p:cNvSpPr txBox="1"/>
          <p:nvPr/>
        </p:nvSpPr>
        <p:spPr>
          <a:xfrm>
            <a:off x="2156714" y="1667031"/>
            <a:ext cx="15246887" cy="4591450"/>
          </a:xfrm>
          <a:prstGeom prst="rect">
            <a:avLst/>
          </a:prstGeom>
        </p:spPr>
        <p:txBody>
          <a:bodyPr wrap="square" lIns="0" tIns="0" rIns="0" bIns="0" rtlCol="0" anchor="t">
            <a:spAutoFit/>
          </a:bodyPr>
          <a:lstStyle/>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The model tracks tiny liquid droplets, like sputum, as they move through the air. The droplets interact with airflow in a way that considers both their effects and the effects of the air on them. Their movement is influenced by drag and gravity, and they change size as they evaporate based on the surrounding conditions. </a:t>
            </a:r>
          </a:p>
          <a:p>
            <a:pPr marL="0" lvl="0" indent="0" algn="l">
              <a:lnSpc>
                <a:spcPts val="3957"/>
              </a:lnSpc>
              <a:spcBef>
                <a:spcPct val="0"/>
              </a:spcBef>
            </a:pPr>
            <a:endParaRPr lang="en-US" sz="2800" b="1" dirty="0">
              <a:solidFill>
                <a:srgbClr val="000001"/>
              </a:solidFill>
              <a:latin typeface="Coco Gothic Bold"/>
              <a:ea typeface="Coco Gothic Bold"/>
              <a:cs typeface="Coco Gothic Bold"/>
              <a:sym typeface="Coco Gothic Bold"/>
            </a:endParaRP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When droplets hit a surface, whether they stick or bounce off depends on something called the Weber number. If this number is low enough, the droplet sticks; if it's high, the droplet bounces back because of its speed. This model effectively shows how droplets move, evaporate, and interact with surfaces.</a:t>
            </a:r>
          </a:p>
        </p:txBody>
      </p:sp>
      <p:sp>
        <p:nvSpPr>
          <p:cNvPr id="12" name="TextBox 12"/>
          <p:cNvSpPr txBox="1"/>
          <p:nvPr/>
        </p:nvSpPr>
        <p:spPr>
          <a:xfrm>
            <a:off x="3098726" y="665613"/>
            <a:ext cx="7676776" cy="744371"/>
          </a:xfrm>
          <a:prstGeom prst="rect">
            <a:avLst/>
          </a:prstGeom>
        </p:spPr>
        <p:txBody>
          <a:bodyPr wrap="square" lIns="0" tIns="0" rIns="0" bIns="0" rtlCol="0" anchor="t">
            <a:spAutoFit/>
          </a:bodyPr>
          <a:lstStyle/>
          <a:p>
            <a:pPr marL="0" lvl="0" indent="0" algn="l">
              <a:lnSpc>
                <a:spcPts val="5719"/>
              </a:lnSpc>
              <a:spcBef>
                <a:spcPct val="0"/>
              </a:spcBef>
            </a:pPr>
            <a:r>
              <a:rPr lang="en-US" sz="5199" spc="-51" dirty="0">
                <a:solidFill>
                  <a:srgbClr val="000001"/>
                </a:solidFill>
                <a:latin typeface="Bobby Jones Soft"/>
                <a:ea typeface="Bobby Jones Soft"/>
                <a:cs typeface="Bobby Jones Soft"/>
                <a:sym typeface="Bobby Jones Soft"/>
              </a:rPr>
              <a:t>2.2 DROPLET MODEL </a:t>
            </a:r>
          </a:p>
        </p:txBody>
      </p:sp>
      <p:sp>
        <p:nvSpPr>
          <p:cNvPr id="13" name="Freeform 13"/>
          <p:cNvSpPr/>
          <p:nvPr/>
        </p:nvSpPr>
        <p:spPr>
          <a:xfrm rot="-6312220">
            <a:off x="13962721" y="8585578"/>
            <a:ext cx="1251074" cy="1387280"/>
          </a:xfrm>
          <a:custGeom>
            <a:avLst/>
            <a:gdLst/>
            <a:ahLst/>
            <a:cxnLst/>
            <a:rect l="l" t="t" r="r" b="b"/>
            <a:pathLst>
              <a:path w="1251074" h="1387280">
                <a:moveTo>
                  <a:pt x="0" y="0"/>
                </a:moveTo>
                <a:lnTo>
                  <a:pt x="1251075" y="0"/>
                </a:lnTo>
                <a:lnTo>
                  <a:pt x="1251075" y="1387280"/>
                </a:lnTo>
                <a:lnTo>
                  <a:pt x="0" y="1387280"/>
                </a:lnTo>
                <a:lnTo>
                  <a:pt x="0" y="0"/>
                </a:lnTo>
                <a:close/>
              </a:path>
            </a:pathLst>
          </a:custGeom>
          <a:blipFill>
            <a:blip r:embed="rId13">
              <a:alphaModFix amt="70000"/>
              <a:extLst>
                <a:ext uri="{96DAC541-7B7A-43D3-8B79-37D633B846F1}">
                  <asvg:svgBlip xmlns:asvg="http://schemas.microsoft.com/office/drawing/2016/SVG/main" r:embed="rId14"/>
                </a:ext>
              </a:extLst>
            </a:blip>
            <a:stretch>
              <a:fillRect/>
            </a:stretch>
          </a:blipFill>
          <a:ln cap="sq">
            <a:noFill/>
            <a:prstDash val="solid"/>
            <a:miter/>
          </a:ln>
        </p:spPr>
      </p:sp>
      <p:grpSp>
        <p:nvGrpSpPr>
          <p:cNvPr id="14" name="Group 14"/>
          <p:cNvGrpSpPr/>
          <p:nvPr/>
        </p:nvGrpSpPr>
        <p:grpSpPr>
          <a:xfrm>
            <a:off x="2416536" y="807561"/>
            <a:ext cx="247650" cy="24765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p:spPr>
        </p:sp>
        <p:sp>
          <p:nvSpPr>
            <p:cNvPr id="16" name="TextBox 16"/>
            <p:cNvSpPr txBox="1"/>
            <p:nvPr/>
          </p:nvSpPr>
          <p:spPr>
            <a:xfrm>
              <a:off x="76200" y="57150"/>
              <a:ext cx="660400" cy="679450"/>
            </a:xfrm>
            <a:prstGeom prst="rect">
              <a:avLst/>
            </a:prstGeom>
          </p:spPr>
          <p:txBody>
            <a:bodyPr lIns="50800" tIns="50800" rIns="50800" bIns="50800" rtlCol="0" anchor="ctr"/>
            <a:lstStyle/>
            <a:p>
              <a:pPr algn="ctr">
                <a:lnSpc>
                  <a:spcPts val="3120"/>
                </a:lnSpc>
              </a:pPr>
              <a:endParaRPr/>
            </a:p>
          </p:txBody>
        </p:sp>
      </p:grpSp>
      <p:sp>
        <p:nvSpPr>
          <p:cNvPr id="17" name="AutoShape 17"/>
          <p:cNvSpPr/>
          <p:nvPr/>
        </p:nvSpPr>
        <p:spPr>
          <a:xfrm flipH="1">
            <a:off x="2608321" y="171176"/>
            <a:ext cx="518316" cy="636385"/>
          </a:xfrm>
          <a:prstGeom prst="line">
            <a:avLst/>
          </a:prstGeom>
          <a:ln w="19050" cap="flat">
            <a:solidFill>
              <a:srgbClr val="000001"/>
            </a:solidFill>
            <a:prstDash val="solid"/>
            <a:headEnd type="none" w="sm" len="sm"/>
            <a:tailEnd type="none" w="sm" len="sm"/>
          </a:ln>
        </p:spPr>
      </p:sp>
      <p:sp>
        <p:nvSpPr>
          <p:cNvPr id="18" name="TextBox 17">
            <a:extLst>
              <a:ext uri="{FF2B5EF4-FFF2-40B4-BE49-F238E27FC236}">
                <a16:creationId xmlns:a16="http://schemas.microsoft.com/office/drawing/2014/main" id="{9A2B226A-866D-4845-9E49-1B7E4A0F193C}"/>
              </a:ext>
            </a:extLst>
          </p:cNvPr>
          <p:cNvSpPr txBox="1"/>
          <p:nvPr/>
        </p:nvSpPr>
        <p:spPr>
          <a:xfrm>
            <a:off x="891245" y="396216"/>
            <a:ext cx="1036909" cy="9571851"/>
          </a:xfrm>
          <a:prstGeom prst="rect">
            <a:avLst/>
          </a:prstGeom>
          <a:noFill/>
        </p:spPr>
        <p:txBody>
          <a:bodyPr wrap="square" rtlCol="0">
            <a:spAutoFit/>
          </a:bodyPr>
          <a:lstStyle/>
          <a:p>
            <a:r>
              <a:rPr lang="en-US" sz="8800" dirty="0">
                <a:latin typeface="Bobby Jones Soft" panose="020B0604020202020204" charset="0"/>
              </a:rPr>
              <a:t>METHODS</a:t>
            </a:r>
            <a:endParaRPr lang="en-PK" sz="9600" dirty="0">
              <a:latin typeface="Bobby Jones Soft" panose="020B0604020202020204" charset="0"/>
            </a:endParaRPr>
          </a:p>
        </p:txBody>
      </p:sp>
      <p:pic>
        <p:nvPicPr>
          <p:cNvPr id="9" name="Picture 8">
            <a:extLst>
              <a:ext uri="{FF2B5EF4-FFF2-40B4-BE49-F238E27FC236}">
                <a16:creationId xmlns:a16="http://schemas.microsoft.com/office/drawing/2014/main" id="{A72D173B-3028-425E-A5A8-A54BB3FAE282}"/>
              </a:ext>
            </a:extLst>
          </p:cNvPr>
          <p:cNvPicPr>
            <a:picLocks noChangeAspect="1"/>
          </p:cNvPicPr>
          <p:nvPr/>
        </p:nvPicPr>
        <p:blipFill>
          <a:blip r:embed="rId15"/>
          <a:stretch>
            <a:fillRect/>
          </a:stretch>
        </p:blipFill>
        <p:spPr>
          <a:xfrm>
            <a:off x="3865210" y="6258481"/>
            <a:ext cx="11582399" cy="3543482"/>
          </a:xfrm>
          <a:prstGeom prst="rect">
            <a:avLst/>
          </a:prstGeom>
        </p:spPr>
      </p:pic>
    </p:spTree>
    <p:extLst>
      <p:ext uri="{BB962C8B-B14F-4D97-AF65-F5344CB8AC3E}">
        <p14:creationId xmlns:p14="http://schemas.microsoft.com/office/powerpoint/2010/main" val="4547626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D0A4"/>
        </a:solidFill>
        <a:effectLst/>
      </p:bgPr>
    </p:bg>
    <p:spTree>
      <p:nvGrpSpPr>
        <p:cNvPr id="1" name=""/>
        <p:cNvGrpSpPr/>
        <p:nvPr/>
      </p:nvGrpSpPr>
      <p:grpSpPr>
        <a:xfrm>
          <a:off x="0" y="0"/>
          <a:ext cx="0" cy="0"/>
          <a:chOff x="0" y="0"/>
          <a:chExt cx="0" cy="0"/>
        </a:xfrm>
      </p:grpSpPr>
      <p:sp>
        <p:nvSpPr>
          <p:cNvPr id="2" name="Freeform 2"/>
          <p:cNvSpPr/>
          <p:nvPr/>
        </p:nvSpPr>
        <p:spPr>
          <a:xfrm rot="3822479">
            <a:off x="12817907" y="1332562"/>
            <a:ext cx="10709775" cy="3271349"/>
          </a:xfrm>
          <a:custGeom>
            <a:avLst/>
            <a:gdLst/>
            <a:ahLst/>
            <a:cxnLst/>
            <a:rect l="l" t="t" r="r" b="b"/>
            <a:pathLst>
              <a:path w="10709775" h="3271349">
                <a:moveTo>
                  <a:pt x="0" y="0"/>
                </a:moveTo>
                <a:lnTo>
                  <a:pt x="10709775" y="0"/>
                </a:lnTo>
                <a:lnTo>
                  <a:pt x="10709775" y="3271350"/>
                </a:lnTo>
                <a:lnTo>
                  <a:pt x="0" y="327135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9263193">
            <a:off x="-1877549" y="7925957"/>
            <a:ext cx="9433900" cy="1399889"/>
          </a:xfrm>
          <a:custGeom>
            <a:avLst/>
            <a:gdLst/>
            <a:ahLst/>
            <a:cxnLst/>
            <a:rect l="l" t="t" r="r" b="b"/>
            <a:pathLst>
              <a:path w="9433900" h="1399889">
                <a:moveTo>
                  <a:pt x="0" y="0"/>
                </a:moveTo>
                <a:lnTo>
                  <a:pt x="9433900" y="0"/>
                </a:lnTo>
                <a:lnTo>
                  <a:pt x="9433900" y="1399889"/>
                </a:lnTo>
                <a:lnTo>
                  <a:pt x="0" y="1399889"/>
                </a:lnTo>
                <a:lnTo>
                  <a:pt x="0" y="0"/>
                </a:lnTo>
                <a:close/>
              </a:path>
            </a:pathLst>
          </a:custGeom>
          <a:blipFill>
            <a:blip r:embed="rId4"/>
            <a:stretch>
              <a:fillRect l="-28173" r="-43871"/>
            </a:stretch>
          </a:blipFill>
        </p:spPr>
      </p:sp>
      <p:sp>
        <p:nvSpPr>
          <p:cNvPr id="4" name="Freeform 4"/>
          <p:cNvSpPr/>
          <p:nvPr/>
        </p:nvSpPr>
        <p:spPr>
          <a:xfrm rot="1628515">
            <a:off x="-1875843" y="8051309"/>
            <a:ext cx="7590270" cy="4212600"/>
          </a:xfrm>
          <a:custGeom>
            <a:avLst/>
            <a:gdLst/>
            <a:ahLst/>
            <a:cxnLst/>
            <a:rect l="l" t="t" r="r" b="b"/>
            <a:pathLst>
              <a:path w="7590270" h="4212600">
                <a:moveTo>
                  <a:pt x="0" y="0"/>
                </a:moveTo>
                <a:lnTo>
                  <a:pt x="7590270" y="0"/>
                </a:lnTo>
                <a:lnTo>
                  <a:pt x="7590270" y="4212600"/>
                </a:lnTo>
                <a:lnTo>
                  <a:pt x="0" y="42126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230994">
            <a:off x="-313738" y="2643879"/>
            <a:ext cx="1895524" cy="1326866"/>
          </a:xfrm>
          <a:custGeom>
            <a:avLst/>
            <a:gdLst/>
            <a:ahLst/>
            <a:cxnLst/>
            <a:rect l="l" t="t" r="r" b="b"/>
            <a:pathLst>
              <a:path w="1895524" h="1326866">
                <a:moveTo>
                  <a:pt x="0" y="0"/>
                </a:moveTo>
                <a:lnTo>
                  <a:pt x="1895523" y="0"/>
                </a:lnTo>
                <a:lnTo>
                  <a:pt x="1895523" y="1326866"/>
                </a:lnTo>
                <a:lnTo>
                  <a:pt x="0" y="132686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928154" y="222232"/>
            <a:ext cx="15978847" cy="9818380"/>
          </a:xfrm>
          <a:custGeom>
            <a:avLst/>
            <a:gdLst/>
            <a:ahLst/>
            <a:cxnLst/>
            <a:rect l="l" t="t" r="r" b="b"/>
            <a:pathLst>
              <a:path w="16230600" h="8228661">
                <a:moveTo>
                  <a:pt x="0" y="0"/>
                </a:moveTo>
                <a:lnTo>
                  <a:pt x="16230600" y="0"/>
                </a:lnTo>
                <a:lnTo>
                  <a:pt x="16230600" y="8228660"/>
                </a:lnTo>
                <a:lnTo>
                  <a:pt x="0" y="8228660"/>
                </a:lnTo>
                <a:lnTo>
                  <a:pt x="0" y="0"/>
                </a:lnTo>
                <a:close/>
              </a:path>
            </a:pathLst>
          </a:custGeom>
          <a:blipFill>
            <a:blip r:embed="rId9">
              <a:extLst>
                <a:ext uri="{96DAC541-7B7A-43D3-8B79-37D633B846F1}">
                  <asvg:svgBlip xmlns:asvg="http://schemas.microsoft.com/office/drawing/2016/SVG/main" r:embed="rId10"/>
                </a:ext>
              </a:extLst>
            </a:blip>
            <a:stretch>
              <a:fillRect l="-9147" t="-28380" r="-8749" b="-96553"/>
            </a:stretch>
          </a:blipFill>
          <a:ln cap="sq">
            <a:noFill/>
            <a:prstDash val="solid"/>
            <a:miter/>
          </a:ln>
        </p:spPr>
        <p:txBody>
          <a:bodyPr/>
          <a:lstStyle/>
          <a:p>
            <a:endParaRPr lang="en-PK" dirty="0"/>
          </a:p>
        </p:txBody>
      </p:sp>
      <p:sp>
        <p:nvSpPr>
          <p:cNvPr id="7" name="Freeform 7"/>
          <p:cNvSpPr/>
          <p:nvPr/>
        </p:nvSpPr>
        <p:spPr>
          <a:xfrm rot="-8029901">
            <a:off x="18074456" y="2071968"/>
            <a:ext cx="10709775" cy="3271349"/>
          </a:xfrm>
          <a:custGeom>
            <a:avLst/>
            <a:gdLst/>
            <a:ahLst/>
            <a:cxnLst/>
            <a:rect l="l" t="t" r="r" b="b"/>
            <a:pathLst>
              <a:path w="10709775" h="3271349">
                <a:moveTo>
                  <a:pt x="0" y="0"/>
                </a:moveTo>
                <a:lnTo>
                  <a:pt x="10709775" y="0"/>
                </a:lnTo>
                <a:lnTo>
                  <a:pt x="10709775" y="3271349"/>
                </a:lnTo>
                <a:lnTo>
                  <a:pt x="0" y="3271349"/>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1" name="TextBox 11"/>
          <p:cNvSpPr txBox="1"/>
          <p:nvPr/>
        </p:nvSpPr>
        <p:spPr>
          <a:xfrm>
            <a:off x="2156714" y="1667031"/>
            <a:ext cx="15246887" cy="7156254"/>
          </a:xfrm>
          <a:prstGeom prst="rect">
            <a:avLst/>
          </a:prstGeom>
        </p:spPr>
        <p:txBody>
          <a:bodyPr wrap="square" lIns="0" tIns="0" rIns="0" bIns="0" rtlCol="0" anchor="t">
            <a:spAutoFit/>
          </a:bodyPr>
          <a:lstStyle/>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The model for droplet dispersion during speech relies on three main factors:</a:t>
            </a:r>
          </a:p>
          <a:p>
            <a:pPr marL="514350" lvl="0" indent="-514350" algn="l">
              <a:lnSpc>
                <a:spcPts val="3957"/>
              </a:lnSpc>
              <a:spcBef>
                <a:spcPct val="0"/>
              </a:spcBef>
              <a:buFont typeface="+mj-lt"/>
              <a:buAutoNum type="arabicPeriod"/>
            </a:pPr>
            <a:r>
              <a:rPr lang="en-US" sz="2800" b="1" dirty="0">
                <a:solidFill>
                  <a:srgbClr val="000001"/>
                </a:solidFill>
                <a:latin typeface="Coco Gothic Bold"/>
                <a:ea typeface="Coco Gothic Bold"/>
                <a:cs typeface="Coco Gothic Bold"/>
                <a:sym typeface="Coco Gothic Bold"/>
              </a:rPr>
              <a:t>The size and number of droplets released while speaking.</a:t>
            </a:r>
          </a:p>
          <a:p>
            <a:pPr marL="514350" lvl="0" indent="-514350" algn="l">
              <a:lnSpc>
                <a:spcPts val="3957"/>
              </a:lnSpc>
              <a:spcBef>
                <a:spcPct val="0"/>
              </a:spcBef>
              <a:buFont typeface="+mj-lt"/>
              <a:buAutoNum type="arabicPeriod"/>
            </a:pPr>
            <a:r>
              <a:rPr lang="en-US" sz="2800" b="1" dirty="0">
                <a:solidFill>
                  <a:srgbClr val="000001"/>
                </a:solidFill>
                <a:latin typeface="Coco Gothic Bold"/>
                <a:ea typeface="Coco Gothic Bold"/>
                <a:cs typeface="Coco Gothic Bold"/>
                <a:sym typeface="Coco Gothic Bold"/>
              </a:rPr>
              <a:t>The exhalation rate over time.</a:t>
            </a:r>
          </a:p>
          <a:p>
            <a:pPr marL="514350" lvl="0" indent="-514350" algn="l">
              <a:lnSpc>
                <a:spcPts val="3957"/>
              </a:lnSpc>
              <a:spcBef>
                <a:spcPct val="0"/>
              </a:spcBef>
              <a:buFont typeface="+mj-lt"/>
              <a:buAutoNum type="arabicPeriod"/>
            </a:pPr>
            <a:r>
              <a:rPr lang="en-US" sz="2800" b="1" dirty="0">
                <a:solidFill>
                  <a:srgbClr val="000001"/>
                </a:solidFill>
                <a:latin typeface="Coco Gothic Bold"/>
                <a:ea typeface="Coco Gothic Bold"/>
                <a:cs typeface="Coco Gothic Bold"/>
                <a:sym typeface="Coco Gothic Bold"/>
              </a:rPr>
              <a:t>The size of the mouth opening. </a:t>
            </a:r>
          </a:p>
          <a:p>
            <a:pPr lvl="0" algn="l">
              <a:lnSpc>
                <a:spcPts val="3957"/>
              </a:lnSpc>
              <a:spcBef>
                <a:spcPct val="0"/>
              </a:spcBef>
            </a:pPr>
            <a:endParaRPr lang="en-US" sz="2800" b="1" dirty="0">
              <a:solidFill>
                <a:srgbClr val="000001"/>
              </a:solidFill>
              <a:latin typeface="Coco Gothic Bold"/>
              <a:ea typeface="Coco Gothic Bold"/>
              <a:cs typeface="Coco Gothic Bold"/>
              <a:sym typeface="Coco Gothic Bold"/>
            </a:endParaRP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The speaking flow is based on </a:t>
            </a: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measurements of counting from </a:t>
            </a: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1 to 10, modeled as a sinusoidal </a:t>
            </a: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wave. We added inhalation </a:t>
            </a: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phases to balance the airflow </a:t>
            </a: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during speech. For loud speaking, </a:t>
            </a: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we increased the </a:t>
            </a:r>
          </a:p>
          <a:p>
            <a:pPr marL="0" lvl="0" indent="0" algn="l">
              <a:lnSpc>
                <a:spcPts val="3957"/>
              </a:lnSpc>
              <a:spcBef>
                <a:spcPct val="0"/>
              </a:spcBef>
            </a:pPr>
            <a:r>
              <a:rPr lang="en-US" sz="2800" b="1" dirty="0">
                <a:solidFill>
                  <a:srgbClr val="000001"/>
                </a:solidFill>
                <a:latin typeface="Coco Gothic Bold"/>
                <a:ea typeface="Coco Gothic Bold"/>
                <a:cs typeface="Coco Gothic Bold"/>
                <a:sym typeface="Coco Gothic Bold"/>
              </a:rPr>
              <a:t>flow rate by </a:t>
            </a:r>
            <a:r>
              <a:rPr lang="en-US" sz="2800" b="1" dirty="0">
                <a:solidFill>
                  <a:srgbClr val="FF0000"/>
                </a:solidFill>
                <a:latin typeface="Coco Gothic Bold"/>
                <a:ea typeface="Coco Gothic Bold"/>
                <a:cs typeface="Coco Gothic Bold"/>
                <a:sym typeface="Coco Gothic Bold"/>
              </a:rPr>
              <a:t>50%</a:t>
            </a:r>
            <a:r>
              <a:rPr lang="en-US" sz="2800" b="1" dirty="0">
                <a:solidFill>
                  <a:srgbClr val="000001"/>
                </a:solidFill>
                <a:latin typeface="Coco Gothic Bold"/>
                <a:ea typeface="Coco Gothic Bold"/>
                <a:cs typeface="Coco Gothic Bold"/>
                <a:sym typeface="Coco Gothic Bold"/>
              </a:rPr>
              <a:t>. The mouth opening is modeled as a circular area of 6 cm², with droplets injected based on the timing of peak airflow during speech.</a:t>
            </a:r>
          </a:p>
        </p:txBody>
      </p:sp>
      <p:sp>
        <p:nvSpPr>
          <p:cNvPr id="12" name="TextBox 12"/>
          <p:cNvSpPr txBox="1"/>
          <p:nvPr/>
        </p:nvSpPr>
        <p:spPr>
          <a:xfrm>
            <a:off x="3098726" y="665613"/>
            <a:ext cx="10499648" cy="744371"/>
          </a:xfrm>
          <a:prstGeom prst="rect">
            <a:avLst/>
          </a:prstGeom>
        </p:spPr>
        <p:txBody>
          <a:bodyPr wrap="square" lIns="0" tIns="0" rIns="0" bIns="0" rtlCol="0" anchor="t">
            <a:spAutoFit/>
          </a:bodyPr>
          <a:lstStyle/>
          <a:p>
            <a:pPr marL="0" lvl="0" indent="0" algn="l">
              <a:lnSpc>
                <a:spcPts val="5719"/>
              </a:lnSpc>
              <a:spcBef>
                <a:spcPct val="0"/>
              </a:spcBef>
            </a:pPr>
            <a:r>
              <a:rPr lang="en-US" sz="5199" spc="-51" dirty="0">
                <a:solidFill>
                  <a:srgbClr val="000001"/>
                </a:solidFill>
                <a:latin typeface="Bobby Jones Soft"/>
                <a:ea typeface="Bobby Jones Soft"/>
                <a:cs typeface="Bobby Jones Soft"/>
                <a:sym typeface="Bobby Jones Soft"/>
              </a:rPr>
              <a:t>2.3  SPEAKING AND  DROPLET MODEL </a:t>
            </a:r>
          </a:p>
        </p:txBody>
      </p:sp>
      <p:sp>
        <p:nvSpPr>
          <p:cNvPr id="13" name="Freeform 13"/>
          <p:cNvSpPr/>
          <p:nvPr/>
        </p:nvSpPr>
        <p:spPr>
          <a:xfrm rot="-6312220">
            <a:off x="13962721" y="8585578"/>
            <a:ext cx="1251074" cy="1387280"/>
          </a:xfrm>
          <a:custGeom>
            <a:avLst/>
            <a:gdLst/>
            <a:ahLst/>
            <a:cxnLst/>
            <a:rect l="l" t="t" r="r" b="b"/>
            <a:pathLst>
              <a:path w="1251074" h="1387280">
                <a:moveTo>
                  <a:pt x="0" y="0"/>
                </a:moveTo>
                <a:lnTo>
                  <a:pt x="1251075" y="0"/>
                </a:lnTo>
                <a:lnTo>
                  <a:pt x="1251075" y="1387280"/>
                </a:lnTo>
                <a:lnTo>
                  <a:pt x="0" y="1387280"/>
                </a:lnTo>
                <a:lnTo>
                  <a:pt x="0" y="0"/>
                </a:lnTo>
                <a:close/>
              </a:path>
            </a:pathLst>
          </a:custGeom>
          <a:blipFill>
            <a:blip r:embed="rId13">
              <a:alphaModFix amt="70000"/>
              <a:extLst>
                <a:ext uri="{96DAC541-7B7A-43D3-8B79-37D633B846F1}">
                  <asvg:svgBlip xmlns:asvg="http://schemas.microsoft.com/office/drawing/2016/SVG/main" r:embed="rId14"/>
                </a:ext>
              </a:extLst>
            </a:blip>
            <a:stretch>
              <a:fillRect/>
            </a:stretch>
          </a:blipFill>
          <a:ln cap="sq">
            <a:noFill/>
            <a:prstDash val="solid"/>
            <a:miter/>
          </a:ln>
        </p:spPr>
      </p:sp>
      <p:grpSp>
        <p:nvGrpSpPr>
          <p:cNvPr id="14" name="Group 14"/>
          <p:cNvGrpSpPr/>
          <p:nvPr/>
        </p:nvGrpSpPr>
        <p:grpSpPr>
          <a:xfrm>
            <a:off x="2416536" y="807561"/>
            <a:ext cx="247650" cy="24765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p:spPr>
        </p:sp>
        <p:sp>
          <p:nvSpPr>
            <p:cNvPr id="16" name="TextBox 16"/>
            <p:cNvSpPr txBox="1"/>
            <p:nvPr/>
          </p:nvSpPr>
          <p:spPr>
            <a:xfrm>
              <a:off x="76200" y="57150"/>
              <a:ext cx="660400" cy="679450"/>
            </a:xfrm>
            <a:prstGeom prst="rect">
              <a:avLst/>
            </a:prstGeom>
          </p:spPr>
          <p:txBody>
            <a:bodyPr lIns="50800" tIns="50800" rIns="50800" bIns="50800" rtlCol="0" anchor="ctr"/>
            <a:lstStyle/>
            <a:p>
              <a:pPr algn="ctr">
                <a:lnSpc>
                  <a:spcPts val="3120"/>
                </a:lnSpc>
              </a:pPr>
              <a:endParaRPr/>
            </a:p>
          </p:txBody>
        </p:sp>
      </p:grpSp>
      <p:sp>
        <p:nvSpPr>
          <p:cNvPr id="17" name="AutoShape 17"/>
          <p:cNvSpPr/>
          <p:nvPr/>
        </p:nvSpPr>
        <p:spPr>
          <a:xfrm flipH="1">
            <a:off x="2608321" y="171176"/>
            <a:ext cx="518316" cy="636385"/>
          </a:xfrm>
          <a:prstGeom prst="line">
            <a:avLst/>
          </a:prstGeom>
          <a:ln w="19050" cap="flat">
            <a:solidFill>
              <a:srgbClr val="000001"/>
            </a:solidFill>
            <a:prstDash val="solid"/>
            <a:headEnd type="none" w="sm" len="sm"/>
            <a:tailEnd type="none" w="sm" len="sm"/>
          </a:ln>
        </p:spPr>
      </p:sp>
      <p:sp>
        <p:nvSpPr>
          <p:cNvPr id="18" name="TextBox 17">
            <a:extLst>
              <a:ext uri="{FF2B5EF4-FFF2-40B4-BE49-F238E27FC236}">
                <a16:creationId xmlns:a16="http://schemas.microsoft.com/office/drawing/2014/main" id="{9A2B226A-866D-4845-9E49-1B7E4A0F193C}"/>
              </a:ext>
            </a:extLst>
          </p:cNvPr>
          <p:cNvSpPr txBox="1"/>
          <p:nvPr/>
        </p:nvSpPr>
        <p:spPr>
          <a:xfrm>
            <a:off x="891245" y="396216"/>
            <a:ext cx="1036909" cy="9571851"/>
          </a:xfrm>
          <a:prstGeom prst="rect">
            <a:avLst/>
          </a:prstGeom>
          <a:noFill/>
        </p:spPr>
        <p:txBody>
          <a:bodyPr wrap="square" rtlCol="0">
            <a:spAutoFit/>
          </a:bodyPr>
          <a:lstStyle/>
          <a:p>
            <a:r>
              <a:rPr lang="en-US" sz="8800" dirty="0">
                <a:latin typeface="Bobby Jones Soft" panose="020B0604020202020204" charset="0"/>
              </a:rPr>
              <a:t>METHODS</a:t>
            </a:r>
            <a:endParaRPr lang="en-PK" sz="9600" dirty="0">
              <a:latin typeface="Bobby Jones Soft" panose="020B0604020202020204" charset="0"/>
            </a:endParaRPr>
          </a:p>
        </p:txBody>
      </p:sp>
      <p:pic>
        <p:nvPicPr>
          <p:cNvPr id="10" name="Picture 9">
            <a:extLst>
              <a:ext uri="{FF2B5EF4-FFF2-40B4-BE49-F238E27FC236}">
                <a16:creationId xmlns:a16="http://schemas.microsoft.com/office/drawing/2014/main" id="{B930429A-7FBA-4A93-ADF9-85794B5DDE08}"/>
              </a:ext>
            </a:extLst>
          </p:cNvPr>
          <p:cNvPicPr>
            <a:picLocks noChangeAspect="1"/>
          </p:cNvPicPr>
          <p:nvPr/>
        </p:nvPicPr>
        <p:blipFill>
          <a:blip r:embed="rId15"/>
          <a:stretch>
            <a:fillRect/>
          </a:stretch>
        </p:blipFill>
        <p:spPr>
          <a:xfrm>
            <a:off x="7898861" y="2814678"/>
            <a:ext cx="9508888" cy="4691021"/>
          </a:xfrm>
          <a:prstGeom prst="rect">
            <a:avLst/>
          </a:prstGeom>
        </p:spPr>
      </p:pic>
    </p:spTree>
    <p:extLst>
      <p:ext uri="{BB962C8B-B14F-4D97-AF65-F5344CB8AC3E}">
        <p14:creationId xmlns:p14="http://schemas.microsoft.com/office/powerpoint/2010/main" val="3186581182"/>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TotalTime>
  <Words>1603</Words>
  <Application>Microsoft Office PowerPoint</Application>
  <PresentationFormat>Custom</PresentationFormat>
  <Paragraphs>133</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vt:lpstr>
      <vt:lpstr>Wingdings</vt:lpstr>
      <vt:lpstr>Coco Gothic Bold</vt:lpstr>
      <vt:lpstr>Arial</vt:lpstr>
      <vt:lpstr>Coco Gothic</vt:lpstr>
      <vt:lpstr>Bobby Jones Soft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Pathogens and Communicable Diseases Education Presentation in Light Green Beige Style</dc:title>
  <dc:creator>PMYLS</dc:creator>
  <cp:lastModifiedBy>Rimsha Laraib</cp:lastModifiedBy>
  <cp:revision>25</cp:revision>
  <dcterms:created xsi:type="dcterms:W3CDTF">2006-08-16T00:00:00Z</dcterms:created>
  <dcterms:modified xsi:type="dcterms:W3CDTF">2024-10-01T15:05:16Z</dcterms:modified>
  <dc:identifier>DAGQ5bi4xtc</dc:identifier>
</cp:coreProperties>
</file>